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Montserrat Bold" charset="1" panose="00000800000000000000"/>
      <p:regular r:id="rId27"/>
    </p:embeddedFont>
    <p:embeddedFont>
      <p:font typeface="Canva Sans" charset="1" panose="020B0503030501040103"/>
      <p:regular r:id="rId28"/>
    </p:embeddedFont>
    <p:embeddedFont>
      <p:font typeface="Montserrat" charset="1" panose="000005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1.png" Type="http://schemas.openxmlformats.org/officeDocument/2006/relationships/image"/><Relationship Id="rId11" Target="../media/image32.png" Type="http://schemas.openxmlformats.org/officeDocument/2006/relationships/image"/><Relationship Id="rId12" Target="../media/image33.png" Type="http://schemas.openxmlformats.org/officeDocument/2006/relationships/image"/><Relationship Id="rId2" Target="../media/image23.png" Type="http://schemas.openxmlformats.org/officeDocument/2006/relationships/image"/><Relationship Id="rId3" Target="../media/image24.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27.png" Type="http://schemas.openxmlformats.org/officeDocument/2006/relationships/image"/><Relationship Id="rId7" Target="../media/image28.svg" Type="http://schemas.openxmlformats.org/officeDocument/2006/relationships/image"/><Relationship Id="rId8" Target="../media/image29.png" Type="http://schemas.openxmlformats.org/officeDocument/2006/relationships/image"/><Relationship Id="rId9" Target="../media/image30.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2" Target="../media/image2.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 Id="rId8" Target="../media/image15.png" Type="http://schemas.openxmlformats.org/officeDocument/2006/relationships/image"/><Relationship Id="rId9" Target="../media/image1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3791924" y="-663908"/>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2"/>
            <a:stretch>
              <a:fillRect l="0" t="0" r="0" b="0"/>
            </a:stretch>
          </a:blipFill>
        </p:spPr>
      </p:sp>
      <p:sp>
        <p:nvSpPr>
          <p:cNvPr name="TextBox 3" id="3"/>
          <p:cNvSpPr txBox="true"/>
          <p:nvPr/>
        </p:nvSpPr>
        <p:spPr>
          <a:xfrm rot="0">
            <a:off x="904875" y="4477171"/>
            <a:ext cx="17075357" cy="666329"/>
          </a:xfrm>
          <a:prstGeom prst="rect">
            <a:avLst/>
          </a:prstGeom>
        </p:spPr>
        <p:txBody>
          <a:bodyPr anchor="t" rtlCol="false" tIns="0" lIns="0" bIns="0" rIns="0">
            <a:spAutoFit/>
          </a:bodyPr>
          <a:lstStyle/>
          <a:p>
            <a:pPr algn="ctr">
              <a:lnSpc>
                <a:spcPts val="5468"/>
              </a:lnSpc>
              <a:spcBef>
                <a:spcPct val="0"/>
              </a:spcBef>
            </a:pPr>
            <a:r>
              <a:rPr lang="en-US" b="true" sz="3905">
                <a:solidFill>
                  <a:srgbClr val="E50913"/>
                </a:solidFill>
                <a:latin typeface="Montserrat Bold"/>
                <a:ea typeface="Montserrat Bold"/>
                <a:cs typeface="Montserrat Bold"/>
                <a:sym typeface="Montserrat Bold"/>
              </a:rPr>
              <a:t>TITLE</a:t>
            </a:r>
            <a:r>
              <a:rPr lang="en-US" b="true" sz="3905">
                <a:solidFill>
                  <a:srgbClr val="FFFFFF"/>
                </a:solidFill>
                <a:latin typeface="Montserrat Bold"/>
                <a:ea typeface="Montserrat Bold"/>
                <a:cs typeface="Montserrat Bold"/>
                <a:sym typeface="Montserrat Bold"/>
              </a:rPr>
              <a:t>: </a:t>
            </a:r>
            <a:r>
              <a:rPr lang="en-US" b="true" sz="3905">
                <a:solidFill>
                  <a:srgbClr val="FFFFFF"/>
                </a:solidFill>
                <a:latin typeface="Montserrat Bold"/>
                <a:ea typeface="Montserrat Bold"/>
                <a:cs typeface="Montserrat Bold"/>
                <a:sym typeface="Montserrat Bold"/>
              </a:rPr>
              <a:t>Netflix Content Analytics &amp; Strategic Insights Dashboard</a:t>
            </a:r>
          </a:p>
        </p:txBody>
      </p:sp>
      <p:grpSp>
        <p:nvGrpSpPr>
          <p:cNvPr name="Group 4" id="4"/>
          <p:cNvGrpSpPr/>
          <p:nvPr/>
        </p:nvGrpSpPr>
        <p:grpSpPr>
          <a:xfrm rot="0">
            <a:off x="5699445" y="6397238"/>
            <a:ext cx="7486216" cy="2302749"/>
            <a:chOff x="0" y="0"/>
            <a:chExt cx="9981622" cy="3070332"/>
          </a:xfrm>
        </p:grpSpPr>
        <p:sp>
          <p:nvSpPr>
            <p:cNvPr name="Freeform 5" id="5"/>
            <p:cNvSpPr/>
            <p:nvPr/>
          </p:nvSpPr>
          <p:spPr>
            <a:xfrm flipH="false" flipV="false" rot="0">
              <a:off x="0" y="0"/>
              <a:ext cx="3070332" cy="3070332"/>
            </a:xfrm>
            <a:custGeom>
              <a:avLst/>
              <a:gdLst/>
              <a:ahLst/>
              <a:cxnLst/>
              <a:rect r="r" b="b" t="t" l="l"/>
              <a:pathLst>
                <a:path h="3070332" w="3070332">
                  <a:moveTo>
                    <a:pt x="0" y="0"/>
                  </a:moveTo>
                  <a:lnTo>
                    <a:pt x="3070332" y="0"/>
                  </a:lnTo>
                  <a:lnTo>
                    <a:pt x="3070332" y="3070332"/>
                  </a:lnTo>
                  <a:lnTo>
                    <a:pt x="0" y="3070332"/>
                  </a:lnTo>
                  <a:lnTo>
                    <a:pt x="0" y="0"/>
                  </a:lnTo>
                  <a:close/>
                </a:path>
              </a:pathLst>
            </a:custGeom>
            <a:blipFill>
              <a:blip r:embed="rId3"/>
              <a:stretch>
                <a:fillRect l="0" t="0" r="0" b="0"/>
              </a:stretch>
            </a:blipFill>
          </p:spPr>
        </p:sp>
        <p:sp>
          <p:nvSpPr>
            <p:cNvPr name="TextBox 6" id="6"/>
            <p:cNvSpPr txBox="true"/>
            <p:nvPr/>
          </p:nvSpPr>
          <p:spPr>
            <a:xfrm rot="0">
              <a:off x="3477499" y="960375"/>
              <a:ext cx="6504122" cy="1063856"/>
            </a:xfrm>
            <a:prstGeom prst="rect">
              <a:avLst/>
            </a:prstGeom>
          </p:spPr>
          <p:txBody>
            <a:bodyPr anchor="t" rtlCol="false" tIns="0" lIns="0" bIns="0" rIns="0">
              <a:spAutoFit/>
            </a:bodyPr>
            <a:lstStyle/>
            <a:p>
              <a:pPr algn="ctr">
                <a:lnSpc>
                  <a:spcPts val="6838"/>
                </a:lnSpc>
                <a:spcBef>
                  <a:spcPct val="0"/>
                </a:spcBef>
              </a:pPr>
              <a:r>
                <a:rPr lang="en-US" b="true" sz="4884">
                  <a:solidFill>
                    <a:srgbClr val="FFFFFF"/>
                  </a:solidFill>
                  <a:latin typeface="Montserrat Bold"/>
                  <a:ea typeface="Montserrat Bold"/>
                  <a:cs typeface="Montserrat Bold"/>
                  <a:sym typeface="Montserrat Bold"/>
                </a:rPr>
                <a:t>TEAM CODE: </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9084" y="1702143"/>
            <a:ext cx="4603490" cy="2919272"/>
          </a:xfrm>
          <a:custGeom>
            <a:avLst/>
            <a:gdLst/>
            <a:ahLst/>
            <a:cxnLst/>
            <a:rect r="r" b="b" t="t" l="l"/>
            <a:pathLst>
              <a:path h="2919272" w="4603490">
                <a:moveTo>
                  <a:pt x="0" y="0"/>
                </a:moveTo>
                <a:lnTo>
                  <a:pt x="4603490" y="0"/>
                </a:lnTo>
                <a:lnTo>
                  <a:pt x="4603490" y="2919272"/>
                </a:lnTo>
                <a:lnTo>
                  <a:pt x="0" y="2919272"/>
                </a:lnTo>
                <a:lnTo>
                  <a:pt x="0" y="0"/>
                </a:lnTo>
                <a:close/>
              </a:path>
            </a:pathLst>
          </a:custGeom>
          <a:blipFill>
            <a:blip r:embed="rId2"/>
            <a:stretch>
              <a:fillRect l="0" t="0" r="-97289" b="0"/>
            </a:stretch>
          </a:blipFill>
        </p:spPr>
      </p:sp>
      <p:sp>
        <p:nvSpPr>
          <p:cNvPr name="Freeform 3" id="3"/>
          <p:cNvSpPr/>
          <p:nvPr/>
        </p:nvSpPr>
        <p:spPr>
          <a:xfrm flipH="false" flipV="false" rot="0">
            <a:off x="13700848" y="1702143"/>
            <a:ext cx="4038591" cy="2919272"/>
          </a:xfrm>
          <a:custGeom>
            <a:avLst/>
            <a:gdLst/>
            <a:ahLst/>
            <a:cxnLst/>
            <a:rect r="r" b="b" t="t" l="l"/>
            <a:pathLst>
              <a:path h="2919272" w="4038591">
                <a:moveTo>
                  <a:pt x="0" y="0"/>
                </a:moveTo>
                <a:lnTo>
                  <a:pt x="4038591" y="0"/>
                </a:lnTo>
                <a:lnTo>
                  <a:pt x="4038591" y="2919272"/>
                </a:lnTo>
                <a:lnTo>
                  <a:pt x="0" y="2919272"/>
                </a:lnTo>
                <a:lnTo>
                  <a:pt x="0" y="0"/>
                </a:lnTo>
                <a:close/>
              </a:path>
            </a:pathLst>
          </a:custGeom>
          <a:blipFill>
            <a:blip r:embed="rId2"/>
            <a:stretch>
              <a:fillRect l="-113765" t="0" r="-11119" b="0"/>
            </a:stretch>
          </a:blipFill>
        </p:spPr>
      </p:sp>
      <p:sp>
        <p:nvSpPr>
          <p:cNvPr name="TextBox 4" id="4"/>
          <p:cNvSpPr txBox="true"/>
          <p:nvPr/>
        </p:nvSpPr>
        <p:spPr>
          <a:xfrm rot="0">
            <a:off x="569084" y="971550"/>
            <a:ext cx="6450658" cy="472008"/>
          </a:xfrm>
          <a:prstGeom prst="rect">
            <a:avLst/>
          </a:prstGeom>
        </p:spPr>
        <p:txBody>
          <a:bodyPr anchor="t" rtlCol="false" tIns="0" lIns="0" bIns="0" rIns="0">
            <a:spAutoFit/>
          </a:bodyPr>
          <a:lstStyle/>
          <a:p>
            <a:pPr algn="ctr">
              <a:lnSpc>
                <a:spcPts val="3892"/>
              </a:lnSpc>
              <a:spcBef>
                <a:spcPct val="0"/>
              </a:spcBef>
            </a:pPr>
            <a:r>
              <a:rPr lang="en-US" b="true" sz="2780">
                <a:solidFill>
                  <a:srgbClr val="FFFFFF"/>
                </a:solidFill>
                <a:latin typeface="Montserrat Bold"/>
                <a:ea typeface="Montserrat Bold"/>
                <a:cs typeface="Montserrat Bold"/>
                <a:sym typeface="Montserrat Bold"/>
              </a:rPr>
              <a:t>SEASONAL AND </a:t>
            </a:r>
            <a:r>
              <a:rPr lang="en-US" b="true" sz="2780">
                <a:solidFill>
                  <a:srgbClr val="E50913"/>
                </a:solidFill>
                <a:latin typeface="Montserrat Bold"/>
                <a:ea typeface="Montserrat Bold"/>
                <a:cs typeface="Montserrat Bold"/>
                <a:sym typeface="Montserrat Bold"/>
              </a:rPr>
              <a:t>CYCLIC PATTERNS</a:t>
            </a:r>
          </a:p>
        </p:txBody>
      </p:sp>
      <p:sp>
        <p:nvSpPr>
          <p:cNvPr name="TextBox 5" id="5"/>
          <p:cNvSpPr txBox="true"/>
          <p:nvPr/>
        </p:nvSpPr>
        <p:spPr>
          <a:xfrm rot="0">
            <a:off x="5277840" y="1764207"/>
            <a:ext cx="8203441" cy="2718942"/>
          </a:xfrm>
          <a:prstGeom prst="rect">
            <a:avLst/>
          </a:prstGeom>
        </p:spPr>
        <p:txBody>
          <a:bodyPr anchor="t" rtlCol="false" tIns="0" lIns="0" bIns="0" rIns="0">
            <a:spAutoFit/>
          </a:bodyPr>
          <a:lstStyle/>
          <a:p>
            <a:pPr algn="l" marL="374327" indent="-187164" lvl="1">
              <a:lnSpc>
                <a:spcPts val="2427"/>
              </a:lnSpc>
              <a:buFont typeface="Arial"/>
              <a:buChar char="•"/>
            </a:pPr>
            <a:r>
              <a:rPr lang="en-US" b="true" sz="1733">
                <a:solidFill>
                  <a:srgbClr val="E50913"/>
                </a:solidFill>
                <a:latin typeface="Montserrat Bold"/>
                <a:ea typeface="Montserrat Bold"/>
                <a:cs typeface="Montserrat Bold"/>
                <a:sym typeface="Montserrat Bold"/>
              </a:rPr>
              <a:t>Weekend Consumption Focus (Micro):</a:t>
            </a:r>
            <a:r>
              <a:rPr lang="en-US" b="true" sz="1733">
                <a:solidFill>
                  <a:srgbClr val="FFFFFF"/>
                </a:solidFill>
                <a:latin typeface="Montserrat Bold"/>
                <a:ea typeface="Montserrat Bold"/>
                <a:cs typeface="Montserrat Bold"/>
                <a:sym typeface="Montserrat Bold"/>
              </a:rPr>
              <a:t> The daily schedule maximizes viewing by creating a Friday content spike to establish a "New Release Day" habit, followed by an intentional weekend "dead zone" to ensure subscribers consume the new titles.</a:t>
            </a:r>
          </a:p>
          <a:p>
            <a:pPr algn="l" marL="374327" indent="-187164" lvl="1">
              <a:lnSpc>
                <a:spcPts val="2427"/>
              </a:lnSpc>
              <a:buFont typeface="Arial"/>
              <a:buChar char="•"/>
            </a:pPr>
            <a:r>
              <a:rPr lang="en-US" b="true" sz="1733">
                <a:solidFill>
                  <a:srgbClr val="E50913"/>
                </a:solidFill>
                <a:latin typeface="Montserrat Bold"/>
                <a:ea typeface="Montserrat Bold"/>
                <a:cs typeface="Montserrat Bold"/>
                <a:sym typeface="Montserrat Bold"/>
              </a:rPr>
              <a:t>Seasonal Maximization (Macro): </a:t>
            </a:r>
            <a:r>
              <a:rPr lang="en-US" b="true" sz="1733">
                <a:solidFill>
                  <a:srgbClr val="FFFFFF"/>
                </a:solidFill>
                <a:latin typeface="Montserrat Bold"/>
                <a:ea typeface="Montserrat Bold"/>
                <a:cs typeface="Montserrat Bold"/>
                <a:sym typeface="Montserrat Bold"/>
              </a:rPr>
              <a:t>The long-term strategy aligns content drops with audience behavior, making Q4 (October-December) the peak period for new additions to capture holiday viewership, while scheduling strategic slowdowns in Q1 for efficiency.</a:t>
            </a:r>
          </a:p>
        </p:txBody>
      </p:sp>
      <p:sp>
        <p:nvSpPr>
          <p:cNvPr name="TextBox 6" id="6"/>
          <p:cNvSpPr txBox="true"/>
          <p:nvPr/>
        </p:nvSpPr>
        <p:spPr>
          <a:xfrm rot="0">
            <a:off x="578609" y="4897819"/>
            <a:ext cx="3708400" cy="472311"/>
          </a:xfrm>
          <a:prstGeom prst="rect">
            <a:avLst/>
          </a:prstGeom>
        </p:spPr>
        <p:txBody>
          <a:bodyPr anchor="t" rtlCol="false" tIns="0" lIns="0" bIns="0" rIns="0">
            <a:spAutoFit/>
          </a:bodyPr>
          <a:lstStyle/>
          <a:p>
            <a:pPr algn="ctr">
              <a:lnSpc>
                <a:spcPts val="3892"/>
              </a:lnSpc>
              <a:spcBef>
                <a:spcPct val="0"/>
              </a:spcBef>
            </a:pPr>
            <a:r>
              <a:rPr lang="en-US" b="true" sz="2780">
                <a:solidFill>
                  <a:srgbClr val="FFFFFF"/>
                </a:solidFill>
                <a:latin typeface="Montserrat Bold"/>
                <a:ea typeface="Montserrat Bold"/>
                <a:cs typeface="Montserrat Bold"/>
                <a:sym typeface="Montserrat Bold"/>
              </a:rPr>
              <a:t>TIME </a:t>
            </a:r>
            <a:r>
              <a:rPr lang="en-US" b="true" sz="2780">
                <a:solidFill>
                  <a:srgbClr val="E50913"/>
                </a:solidFill>
                <a:latin typeface="Montserrat Bold"/>
                <a:ea typeface="Montserrat Bold"/>
                <a:cs typeface="Montserrat Bold"/>
                <a:sym typeface="Montserrat Bold"/>
              </a:rPr>
              <a:t>LAG</a:t>
            </a:r>
            <a:r>
              <a:rPr lang="en-US" b="true" sz="2780">
                <a:solidFill>
                  <a:srgbClr val="FFFFFF"/>
                </a:solidFill>
                <a:latin typeface="Montserrat Bold"/>
                <a:ea typeface="Montserrat Bold"/>
                <a:cs typeface="Montserrat Bold"/>
                <a:sym typeface="Montserrat Bold"/>
              </a:rPr>
              <a:t> ANALYSIS</a:t>
            </a:r>
          </a:p>
        </p:txBody>
      </p:sp>
      <p:grpSp>
        <p:nvGrpSpPr>
          <p:cNvPr name="Group 7" id="7"/>
          <p:cNvGrpSpPr/>
          <p:nvPr/>
        </p:nvGrpSpPr>
        <p:grpSpPr>
          <a:xfrm rot="0">
            <a:off x="521459" y="5496760"/>
            <a:ext cx="8142513" cy="4582549"/>
            <a:chOff x="0" y="0"/>
            <a:chExt cx="10856684" cy="6110065"/>
          </a:xfrm>
        </p:grpSpPr>
        <p:sp>
          <p:nvSpPr>
            <p:cNvPr name="Freeform 8" id="8"/>
            <p:cNvSpPr/>
            <p:nvPr/>
          </p:nvSpPr>
          <p:spPr>
            <a:xfrm flipH="false" flipV="false" rot="0">
              <a:off x="0" y="0"/>
              <a:ext cx="10856684" cy="5576756"/>
            </a:xfrm>
            <a:custGeom>
              <a:avLst/>
              <a:gdLst/>
              <a:ahLst/>
              <a:cxnLst/>
              <a:rect r="r" b="b" t="t" l="l"/>
              <a:pathLst>
                <a:path h="5576756" w="10856684">
                  <a:moveTo>
                    <a:pt x="0" y="0"/>
                  </a:moveTo>
                  <a:lnTo>
                    <a:pt x="10856684" y="0"/>
                  </a:lnTo>
                  <a:lnTo>
                    <a:pt x="10856684" y="5576756"/>
                  </a:lnTo>
                  <a:lnTo>
                    <a:pt x="0" y="5576756"/>
                  </a:lnTo>
                  <a:lnTo>
                    <a:pt x="0" y="0"/>
                  </a:lnTo>
                  <a:close/>
                </a:path>
              </a:pathLst>
            </a:custGeom>
            <a:blipFill>
              <a:blip r:embed="rId3"/>
              <a:stretch>
                <a:fillRect l="0" t="0" r="0" b="-11244"/>
              </a:stretch>
            </a:blipFill>
          </p:spPr>
        </p:sp>
        <p:sp>
          <p:nvSpPr>
            <p:cNvPr name="Freeform 9" id="9"/>
            <p:cNvSpPr/>
            <p:nvPr/>
          </p:nvSpPr>
          <p:spPr>
            <a:xfrm flipH="false" flipV="false" rot="0">
              <a:off x="1586264" y="5654327"/>
              <a:ext cx="7669111" cy="455738"/>
            </a:xfrm>
            <a:custGeom>
              <a:avLst/>
              <a:gdLst/>
              <a:ahLst/>
              <a:cxnLst/>
              <a:rect r="r" b="b" t="t" l="l"/>
              <a:pathLst>
                <a:path h="455738" w="7669111">
                  <a:moveTo>
                    <a:pt x="0" y="0"/>
                  </a:moveTo>
                  <a:lnTo>
                    <a:pt x="7669111" y="0"/>
                  </a:lnTo>
                  <a:lnTo>
                    <a:pt x="7669111" y="455738"/>
                  </a:lnTo>
                  <a:lnTo>
                    <a:pt x="0" y="455738"/>
                  </a:lnTo>
                  <a:lnTo>
                    <a:pt x="0" y="0"/>
                  </a:lnTo>
                  <a:close/>
                </a:path>
              </a:pathLst>
            </a:custGeom>
            <a:blipFill>
              <a:blip r:embed="rId3"/>
              <a:stretch>
                <a:fillRect l="-17375" t="-1261270" r="-24188" b="0"/>
              </a:stretch>
            </a:blipFill>
          </p:spPr>
        </p:sp>
      </p:grpSp>
      <p:sp>
        <p:nvSpPr>
          <p:cNvPr name="TextBox 10" id="10"/>
          <p:cNvSpPr txBox="true"/>
          <p:nvPr/>
        </p:nvSpPr>
        <p:spPr>
          <a:xfrm rot="0">
            <a:off x="8663973" y="5638913"/>
            <a:ext cx="9475584" cy="3956558"/>
          </a:xfrm>
          <a:prstGeom prst="rect">
            <a:avLst/>
          </a:prstGeom>
        </p:spPr>
        <p:txBody>
          <a:bodyPr anchor="t" rtlCol="false" tIns="0" lIns="0" bIns="0" rIns="0">
            <a:spAutoFit/>
          </a:bodyPr>
          <a:lstStyle/>
          <a:p>
            <a:pPr algn="l">
              <a:lnSpc>
                <a:spcPts val="2422"/>
              </a:lnSpc>
              <a:spcBef>
                <a:spcPct val="0"/>
              </a:spcBef>
            </a:pPr>
            <a:r>
              <a:rPr lang="en-US" b="true" sz="1730">
                <a:solidFill>
                  <a:srgbClr val="FC2330"/>
                </a:solidFill>
                <a:latin typeface="Montserrat Bold"/>
                <a:ea typeface="Montserrat Bold"/>
                <a:cs typeface="Montserrat Bold"/>
                <a:sym typeface="Montserrat Bold"/>
              </a:rPr>
              <a:t>Content Age Increased to Fund the Acquisition Boom (2016-2019): </a:t>
            </a:r>
            <a:r>
              <a:rPr lang="en-US" b="true" sz="1730">
                <a:solidFill>
                  <a:srgbClr val="FFFFFF"/>
                </a:solidFill>
                <a:latin typeface="Montserrat Bold"/>
                <a:ea typeface="Montserrat Bold"/>
                <a:cs typeface="Montserrat Bold"/>
                <a:sym typeface="Montserrat Bold"/>
              </a:rPr>
              <a:t>To rapidly build a massive library for subscriber acquisition, Netflix made a deliberate cost-control pivot by shifting away from "fresh" content. The platform strategically acquired cheaper, older "Library" titles, which caused the average lag time (age of new additions) to sharply climb from $\sim$2.9 to $\sim$5.2 years. This sacrifice of freshness directly funded the massive volume of new additions.</a:t>
            </a:r>
          </a:p>
          <a:p>
            <a:pPr algn="l">
              <a:lnSpc>
                <a:spcPts val="2422"/>
              </a:lnSpc>
              <a:spcBef>
                <a:spcPct val="0"/>
              </a:spcBef>
            </a:pPr>
            <a:r>
              <a:rPr lang="en-US" b="true" sz="1730">
                <a:solidFill>
                  <a:srgbClr val="FC2330"/>
                </a:solidFill>
                <a:latin typeface="Montserrat Bold"/>
                <a:ea typeface="Montserrat Bold"/>
                <a:cs typeface="Montserrat Bold"/>
                <a:sym typeface="Montserrat Bold"/>
              </a:rPr>
              <a:t>Market Forces Mandated Older Content, Driving Originals for Retention (Post-2019)</a:t>
            </a:r>
            <a:r>
              <a:rPr lang="en-US" b="true" sz="1730">
                <a:solidFill>
                  <a:srgbClr val="FFFFFF"/>
                </a:solidFill>
                <a:latin typeface="Montserrat Bold"/>
                <a:ea typeface="Montserrat Bold"/>
                <a:cs typeface="Montserrat Bold"/>
                <a:sym typeface="Montserrat Bold"/>
              </a:rPr>
              <a:t>: After 2019, the average age of newly licensed content continued to increase, peaking at nearly six years. This was largely forced by market competition, as rivals pulled their recent content, restricting Netflix to even older back-catalogs. This licensing difficulty reinforced the strategic shift toward prioritizing expensive Originals, which now serve as the exclusive, high-value magnet for subscriber retention.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632117" y="2942313"/>
            <a:ext cx="8655883" cy="7344687"/>
            <a:chOff x="0" y="0"/>
            <a:chExt cx="11541177" cy="9792917"/>
          </a:xfrm>
        </p:grpSpPr>
        <p:sp>
          <p:nvSpPr>
            <p:cNvPr name="Freeform 3" id="3"/>
            <p:cNvSpPr/>
            <p:nvPr/>
          </p:nvSpPr>
          <p:spPr>
            <a:xfrm flipH="false" flipV="false" rot="0">
              <a:off x="0" y="0"/>
              <a:ext cx="11541177" cy="9792917"/>
            </a:xfrm>
            <a:custGeom>
              <a:avLst/>
              <a:gdLst/>
              <a:ahLst/>
              <a:cxnLst/>
              <a:rect r="r" b="b" t="t" l="l"/>
              <a:pathLst>
                <a:path h="9792917" w="11541177">
                  <a:moveTo>
                    <a:pt x="0" y="0"/>
                  </a:moveTo>
                  <a:lnTo>
                    <a:pt x="11541177" y="0"/>
                  </a:lnTo>
                  <a:lnTo>
                    <a:pt x="11541177" y="9792917"/>
                  </a:lnTo>
                  <a:lnTo>
                    <a:pt x="0" y="9792917"/>
                  </a:lnTo>
                  <a:lnTo>
                    <a:pt x="0" y="0"/>
                  </a:lnTo>
                  <a:close/>
                </a:path>
              </a:pathLst>
            </a:custGeom>
            <a:blipFill>
              <a:blip r:embed="rId2">
                <a:extLst>
                  <a:ext uri="{96DAC541-7B7A-43D3-8B79-37D633B846F1}">
                    <asvg:svgBlip xmlns:asvg="http://schemas.microsoft.com/office/drawing/2016/SVG/main" r:embed="rId3"/>
                  </a:ext>
                </a:extLst>
              </a:blip>
              <a:stretch>
                <a:fillRect l="-1304" t="-490" r="-42305" b="0"/>
              </a:stretch>
            </a:blipFill>
          </p:spPr>
        </p:sp>
        <p:sp>
          <p:nvSpPr>
            <p:cNvPr name="Freeform 4" id="4"/>
            <p:cNvSpPr/>
            <p:nvPr/>
          </p:nvSpPr>
          <p:spPr>
            <a:xfrm flipH="false" flipV="false" rot="0">
              <a:off x="373168" y="6140043"/>
              <a:ext cx="1086813" cy="937376"/>
            </a:xfrm>
            <a:custGeom>
              <a:avLst/>
              <a:gdLst/>
              <a:ahLst/>
              <a:cxnLst/>
              <a:rect r="r" b="b" t="t" l="l"/>
              <a:pathLst>
                <a:path h="937376" w="1086813">
                  <a:moveTo>
                    <a:pt x="0" y="0"/>
                  </a:moveTo>
                  <a:lnTo>
                    <a:pt x="1086812" y="0"/>
                  </a:lnTo>
                  <a:lnTo>
                    <a:pt x="1086812" y="937376"/>
                  </a:lnTo>
                  <a:lnTo>
                    <a:pt x="0" y="9373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4799802" y="3513937"/>
              <a:ext cx="821486" cy="966455"/>
            </a:xfrm>
            <a:custGeom>
              <a:avLst/>
              <a:gdLst/>
              <a:ahLst/>
              <a:cxnLst/>
              <a:rect r="r" b="b" t="t" l="l"/>
              <a:pathLst>
                <a:path h="966455" w="821486">
                  <a:moveTo>
                    <a:pt x="0" y="0"/>
                  </a:moveTo>
                  <a:lnTo>
                    <a:pt x="821486" y="0"/>
                  </a:lnTo>
                  <a:lnTo>
                    <a:pt x="821486" y="966454"/>
                  </a:lnTo>
                  <a:lnTo>
                    <a:pt x="0" y="96645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9117198" y="5432294"/>
              <a:ext cx="1009731" cy="1030338"/>
            </a:xfrm>
            <a:custGeom>
              <a:avLst/>
              <a:gdLst/>
              <a:ahLst/>
              <a:cxnLst/>
              <a:rect r="r" b="b" t="t" l="l"/>
              <a:pathLst>
                <a:path h="1030338" w="1009731">
                  <a:moveTo>
                    <a:pt x="0" y="0"/>
                  </a:moveTo>
                  <a:lnTo>
                    <a:pt x="1009731" y="0"/>
                  </a:lnTo>
                  <a:lnTo>
                    <a:pt x="1009731" y="1030338"/>
                  </a:lnTo>
                  <a:lnTo>
                    <a:pt x="0" y="10303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sp>
        <p:nvSpPr>
          <p:cNvPr name="Freeform 7" id="7"/>
          <p:cNvSpPr/>
          <p:nvPr/>
        </p:nvSpPr>
        <p:spPr>
          <a:xfrm flipH="false" flipV="false" rot="0">
            <a:off x="-47625" y="1702907"/>
            <a:ext cx="11544796" cy="2922293"/>
          </a:xfrm>
          <a:custGeom>
            <a:avLst/>
            <a:gdLst/>
            <a:ahLst/>
            <a:cxnLst/>
            <a:rect r="r" b="b" t="t" l="l"/>
            <a:pathLst>
              <a:path h="2922293" w="11544796">
                <a:moveTo>
                  <a:pt x="0" y="0"/>
                </a:moveTo>
                <a:lnTo>
                  <a:pt x="11544796" y="0"/>
                </a:lnTo>
                <a:lnTo>
                  <a:pt x="11544796" y="2922293"/>
                </a:lnTo>
                <a:lnTo>
                  <a:pt x="0" y="2922293"/>
                </a:lnTo>
                <a:lnTo>
                  <a:pt x="0" y="0"/>
                </a:lnTo>
                <a:close/>
              </a:path>
            </a:pathLst>
          </a:custGeom>
          <a:blipFill>
            <a:blip r:embed="rId10"/>
            <a:stretch>
              <a:fillRect l="0" t="-2345" r="0" b="-2345"/>
            </a:stretch>
          </a:blipFill>
        </p:spPr>
      </p:sp>
      <p:grpSp>
        <p:nvGrpSpPr>
          <p:cNvPr name="Group 8" id="8"/>
          <p:cNvGrpSpPr/>
          <p:nvPr/>
        </p:nvGrpSpPr>
        <p:grpSpPr>
          <a:xfrm rot="0">
            <a:off x="8774447" y="5506236"/>
            <a:ext cx="2722724" cy="1686183"/>
            <a:chOff x="0" y="0"/>
            <a:chExt cx="3630299" cy="2248244"/>
          </a:xfrm>
        </p:grpSpPr>
        <p:sp>
          <p:nvSpPr>
            <p:cNvPr name="TextBox 9" id="9"/>
            <p:cNvSpPr txBox="true"/>
            <p:nvPr/>
          </p:nvSpPr>
          <p:spPr>
            <a:xfrm rot="0">
              <a:off x="69660" y="-38100"/>
              <a:ext cx="3490978" cy="807798"/>
            </a:xfrm>
            <a:prstGeom prst="rect">
              <a:avLst/>
            </a:prstGeom>
          </p:spPr>
          <p:txBody>
            <a:bodyPr anchor="t" rtlCol="false" tIns="0" lIns="0" bIns="0" rIns="0">
              <a:spAutoFit/>
            </a:bodyPr>
            <a:lstStyle/>
            <a:p>
              <a:pPr algn="ctr">
                <a:lnSpc>
                  <a:spcPts val="2567"/>
                </a:lnSpc>
              </a:pPr>
              <a:r>
                <a:rPr lang="en-US" b="true" sz="1758">
                  <a:solidFill>
                    <a:srgbClr val="FFFFFF"/>
                  </a:solidFill>
                  <a:latin typeface="Montserrat Bold"/>
                  <a:ea typeface="Montserrat Bold"/>
                  <a:cs typeface="Montserrat Bold"/>
                  <a:sym typeface="Montserrat Bold"/>
                </a:rPr>
                <a:t> The "Pivot to Volume"</a:t>
              </a:r>
            </a:p>
            <a:p>
              <a:pPr algn="ctr">
                <a:lnSpc>
                  <a:spcPts val="2567"/>
                </a:lnSpc>
              </a:pPr>
              <a:r>
                <a:rPr lang="en-US" b="true" sz="1758">
                  <a:solidFill>
                    <a:srgbClr val="E50913"/>
                  </a:solidFill>
                  <a:latin typeface="Montserrat Bold"/>
                  <a:ea typeface="Montserrat Bold"/>
                  <a:cs typeface="Montserrat Bold"/>
                  <a:sym typeface="Montserrat Bold"/>
                </a:rPr>
                <a:t>(2015-2016)</a:t>
              </a:r>
            </a:p>
          </p:txBody>
        </p:sp>
        <p:sp>
          <p:nvSpPr>
            <p:cNvPr name="TextBox 10" id="10"/>
            <p:cNvSpPr txBox="true"/>
            <p:nvPr/>
          </p:nvSpPr>
          <p:spPr>
            <a:xfrm rot="0">
              <a:off x="0" y="921724"/>
              <a:ext cx="3630299" cy="1326520"/>
            </a:xfrm>
            <a:prstGeom prst="rect">
              <a:avLst/>
            </a:prstGeom>
          </p:spPr>
          <p:txBody>
            <a:bodyPr anchor="t" rtlCol="false" tIns="0" lIns="0" bIns="0" rIns="0">
              <a:spAutoFit/>
            </a:bodyPr>
            <a:lstStyle/>
            <a:p>
              <a:pPr algn="ctr">
                <a:lnSpc>
                  <a:spcPts val="2051"/>
                </a:lnSpc>
                <a:spcBef>
                  <a:spcPct val="0"/>
                </a:spcBef>
              </a:pPr>
              <a:r>
                <a:rPr lang="en-US" b="true" sz="1465">
                  <a:solidFill>
                    <a:srgbClr val="FFFFFF"/>
                  </a:solidFill>
                  <a:latin typeface="Montserrat Bold"/>
                  <a:ea typeface="Montserrat Bold"/>
                  <a:cs typeface="Montserrat Bold"/>
                  <a:sym typeface="Montserrat Bold"/>
                </a:rPr>
                <a:t>Win the global subscriber land grab by prioritizing scale over prestige (the "Get Big Fast" strategy).</a:t>
              </a:r>
            </a:p>
          </p:txBody>
        </p:sp>
      </p:grpSp>
      <p:grpSp>
        <p:nvGrpSpPr>
          <p:cNvPr name="Group 11" id="11"/>
          <p:cNvGrpSpPr/>
          <p:nvPr/>
        </p:nvGrpSpPr>
        <p:grpSpPr>
          <a:xfrm rot="0">
            <a:off x="11687676" y="3470652"/>
            <a:ext cx="3597601" cy="1672848"/>
            <a:chOff x="0" y="0"/>
            <a:chExt cx="4796801" cy="2230464"/>
          </a:xfrm>
        </p:grpSpPr>
        <p:sp>
          <p:nvSpPr>
            <p:cNvPr name="TextBox 12" id="12"/>
            <p:cNvSpPr txBox="true"/>
            <p:nvPr/>
          </p:nvSpPr>
          <p:spPr>
            <a:xfrm rot="0">
              <a:off x="437433" y="-47625"/>
              <a:ext cx="3921935" cy="804022"/>
            </a:xfrm>
            <a:prstGeom prst="rect">
              <a:avLst/>
            </a:prstGeom>
          </p:spPr>
          <p:txBody>
            <a:bodyPr anchor="t" rtlCol="false" tIns="0" lIns="0" bIns="0" rIns="0">
              <a:spAutoFit/>
            </a:bodyPr>
            <a:lstStyle/>
            <a:p>
              <a:pPr algn="ctr">
                <a:lnSpc>
                  <a:spcPts val="2523"/>
                </a:lnSpc>
              </a:pPr>
              <a:r>
                <a:rPr lang="en-US" b="true" sz="1728">
                  <a:solidFill>
                    <a:srgbClr val="FFFFFF"/>
                  </a:solidFill>
                  <a:latin typeface="Montserrat Bold"/>
                  <a:ea typeface="Montserrat Bold"/>
                  <a:cs typeface="Montserrat Bold"/>
                  <a:sym typeface="Montserrat Bold"/>
                </a:rPr>
                <a:t> The "Pivot to Retention”"</a:t>
              </a:r>
            </a:p>
            <a:p>
              <a:pPr algn="ctr">
                <a:lnSpc>
                  <a:spcPts val="2523"/>
                </a:lnSpc>
              </a:pPr>
              <a:r>
                <a:rPr lang="en-US" b="true" sz="1728">
                  <a:solidFill>
                    <a:srgbClr val="E50913"/>
                  </a:solidFill>
                  <a:latin typeface="Montserrat Bold"/>
                  <a:ea typeface="Montserrat Bold"/>
                  <a:cs typeface="Montserrat Bold"/>
                  <a:sym typeface="Montserrat Bold"/>
                </a:rPr>
                <a:t>(2019)</a:t>
              </a:r>
            </a:p>
          </p:txBody>
        </p:sp>
        <p:sp>
          <p:nvSpPr>
            <p:cNvPr name="TextBox 13" id="13"/>
            <p:cNvSpPr txBox="true"/>
            <p:nvPr/>
          </p:nvSpPr>
          <p:spPr>
            <a:xfrm rot="0">
              <a:off x="0" y="916939"/>
              <a:ext cx="4796801" cy="1313526"/>
            </a:xfrm>
            <a:prstGeom prst="rect">
              <a:avLst/>
            </a:prstGeom>
          </p:spPr>
          <p:txBody>
            <a:bodyPr anchor="t" rtlCol="false" tIns="0" lIns="0" bIns="0" rIns="0">
              <a:spAutoFit/>
            </a:bodyPr>
            <a:lstStyle/>
            <a:p>
              <a:pPr algn="ctr">
                <a:lnSpc>
                  <a:spcPts val="2019"/>
                </a:lnSpc>
                <a:spcBef>
                  <a:spcPct val="0"/>
                </a:spcBef>
              </a:pPr>
              <a:r>
                <a:rPr lang="en-US" b="true" sz="1442">
                  <a:solidFill>
                    <a:srgbClr val="FFFFFF"/>
                  </a:solidFill>
                  <a:latin typeface="Montserrat Bold"/>
                  <a:ea typeface="Montserrat Bold"/>
                  <a:cs typeface="Montserrat Bold"/>
                  <a:sym typeface="Montserrat Bold"/>
                </a:rPr>
                <a:t>Defend mass-market scale against emerging competition (e.g., Disney+, HBO Max) once subscriber growth became unsustainable.</a:t>
              </a:r>
            </a:p>
          </p:txBody>
        </p:sp>
      </p:grpSp>
      <p:grpSp>
        <p:nvGrpSpPr>
          <p:cNvPr name="Group 14" id="14"/>
          <p:cNvGrpSpPr/>
          <p:nvPr/>
        </p:nvGrpSpPr>
        <p:grpSpPr>
          <a:xfrm rot="0">
            <a:off x="15487124" y="8166251"/>
            <a:ext cx="2492235" cy="1542362"/>
            <a:chOff x="0" y="0"/>
            <a:chExt cx="3322980" cy="2056482"/>
          </a:xfrm>
        </p:grpSpPr>
        <p:sp>
          <p:nvSpPr>
            <p:cNvPr name="TextBox 15" id="15"/>
            <p:cNvSpPr txBox="true"/>
            <p:nvPr/>
          </p:nvSpPr>
          <p:spPr>
            <a:xfrm rot="0">
              <a:off x="20901" y="-38100"/>
              <a:ext cx="3281177" cy="740338"/>
            </a:xfrm>
            <a:prstGeom prst="rect">
              <a:avLst/>
            </a:prstGeom>
          </p:spPr>
          <p:txBody>
            <a:bodyPr anchor="t" rtlCol="false" tIns="0" lIns="0" bIns="0" rIns="0">
              <a:spAutoFit/>
            </a:bodyPr>
            <a:lstStyle/>
            <a:p>
              <a:pPr algn="ctr">
                <a:lnSpc>
                  <a:spcPts val="2342"/>
                </a:lnSpc>
              </a:pPr>
              <a:r>
                <a:rPr lang="en-US" b="true" sz="1604">
                  <a:solidFill>
                    <a:srgbClr val="FFFFFF"/>
                  </a:solidFill>
                  <a:latin typeface="Montserrat Bold"/>
                  <a:ea typeface="Montserrat Bold"/>
                  <a:cs typeface="Montserrat Bold"/>
                  <a:sym typeface="Montserrat Bold"/>
                </a:rPr>
                <a:t> The "Great Disruption"</a:t>
              </a:r>
            </a:p>
            <a:p>
              <a:pPr algn="ctr">
                <a:lnSpc>
                  <a:spcPts val="2342"/>
                </a:lnSpc>
              </a:pPr>
              <a:r>
                <a:rPr lang="en-US" b="true" sz="1604">
                  <a:solidFill>
                    <a:srgbClr val="E50913"/>
                  </a:solidFill>
                  <a:latin typeface="Montserrat Bold"/>
                  <a:ea typeface="Montserrat Bold"/>
                  <a:cs typeface="Montserrat Bold"/>
                  <a:sym typeface="Montserrat Bold"/>
                </a:rPr>
                <a:t>(2020-2021)</a:t>
              </a:r>
            </a:p>
          </p:txBody>
        </p:sp>
        <p:sp>
          <p:nvSpPr>
            <p:cNvPr name="TextBox 16" id="16"/>
            <p:cNvSpPr txBox="true"/>
            <p:nvPr/>
          </p:nvSpPr>
          <p:spPr>
            <a:xfrm rot="0">
              <a:off x="0" y="824173"/>
              <a:ext cx="3322980" cy="1232310"/>
            </a:xfrm>
            <a:prstGeom prst="rect">
              <a:avLst/>
            </a:prstGeom>
          </p:spPr>
          <p:txBody>
            <a:bodyPr anchor="t" rtlCol="false" tIns="0" lIns="0" bIns="0" rIns="0">
              <a:spAutoFit/>
            </a:bodyPr>
            <a:lstStyle/>
            <a:p>
              <a:pPr algn="ctr">
                <a:lnSpc>
                  <a:spcPts val="1877"/>
                </a:lnSpc>
                <a:spcBef>
                  <a:spcPct val="0"/>
                </a:spcBef>
              </a:pPr>
              <a:r>
                <a:rPr lang="en-US" b="true" sz="1341">
                  <a:solidFill>
                    <a:srgbClr val="FFFFFF"/>
                  </a:solidFill>
                  <a:latin typeface="Montserrat Bold"/>
                  <a:ea typeface="Montserrat Bold"/>
                  <a:cs typeface="Montserrat Bold"/>
                  <a:sym typeface="Montserrat Bold"/>
                </a:rPr>
                <a:t>Overcome the COVID-19 pandemic's disruption and the licensed content squeeze by competitors.</a:t>
              </a:r>
            </a:p>
          </p:txBody>
        </p:sp>
      </p:grpSp>
      <p:grpSp>
        <p:nvGrpSpPr>
          <p:cNvPr name="Group 17" id="17"/>
          <p:cNvGrpSpPr/>
          <p:nvPr/>
        </p:nvGrpSpPr>
        <p:grpSpPr>
          <a:xfrm rot="0">
            <a:off x="63487" y="4797452"/>
            <a:ext cx="8510935" cy="5451448"/>
            <a:chOff x="0" y="0"/>
            <a:chExt cx="11347913" cy="7268598"/>
          </a:xfrm>
        </p:grpSpPr>
        <p:sp>
          <p:nvSpPr>
            <p:cNvPr name="Freeform 18" id="18"/>
            <p:cNvSpPr/>
            <p:nvPr/>
          </p:nvSpPr>
          <p:spPr>
            <a:xfrm flipH="false" flipV="false" rot="0">
              <a:off x="0" y="0"/>
              <a:ext cx="9926188" cy="7268598"/>
            </a:xfrm>
            <a:custGeom>
              <a:avLst/>
              <a:gdLst/>
              <a:ahLst/>
              <a:cxnLst/>
              <a:rect r="r" b="b" t="t" l="l"/>
              <a:pathLst>
                <a:path h="7268598" w="9926188">
                  <a:moveTo>
                    <a:pt x="0" y="0"/>
                  </a:moveTo>
                  <a:lnTo>
                    <a:pt x="9926188" y="0"/>
                  </a:lnTo>
                  <a:lnTo>
                    <a:pt x="9926188" y="7268598"/>
                  </a:lnTo>
                  <a:lnTo>
                    <a:pt x="0" y="7268598"/>
                  </a:lnTo>
                  <a:lnTo>
                    <a:pt x="0" y="0"/>
                  </a:lnTo>
                  <a:close/>
                </a:path>
              </a:pathLst>
            </a:custGeom>
            <a:blipFill>
              <a:blip r:embed="rId11"/>
              <a:stretch>
                <a:fillRect l="0" t="-1858" r="-13993" b="-1858"/>
              </a:stretch>
            </a:blipFill>
          </p:spPr>
        </p:sp>
        <p:sp>
          <p:nvSpPr>
            <p:cNvPr name="Freeform 19" id="19"/>
            <p:cNvSpPr/>
            <p:nvPr/>
          </p:nvSpPr>
          <p:spPr>
            <a:xfrm flipH="false" flipV="false" rot="0">
              <a:off x="9926188" y="190156"/>
              <a:ext cx="1421726" cy="6328801"/>
            </a:xfrm>
            <a:custGeom>
              <a:avLst/>
              <a:gdLst/>
              <a:ahLst/>
              <a:cxnLst/>
              <a:rect r="r" b="b" t="t" l="l"/>
              <a:pathLst>
                <a:path h="6328801" w="1421726">
                  <a:moveTo>
                    <a:pt x="0" y="0"/>
                  </a:moveTo>
                  <a:lnTo>
                    <a:pt x="1421725" y="0"/>
                  </a:lnTo>
                  <a:lnTo>
                    <a:pt x="1421725" y="6328801"/>
                  </a:lnTo>
                  <a:lnTo>
                    <a:pt x="0" y="6328801"/>
                  </a:lnTo>
                  <a:lnTo>
                    <a:pt x="0" y="0"/>
                  </a:lnTo>
                  <a:close/>
                </a:path>
              </a:pathLst>
            </a:custGeom>
            <a:blipFill>
              <a:blip r:embed="rId12"/>
              <a:stretch>
                <a:fillRect l="-695875" t="-1858" r="0" b="-17259"/>
              </a:stretch>
            </a:blipFill>
          </p:spPr>
        </p:sp>
      </p:grpSp>
      <p:sp>
        <p:nvSpPr>
          <p:cNvPr name="TextBox 20" id="20"/>
          <p:cNvSpPr txBox="true"/>
          <p:nvPr/>
        </p:nvSpPr>
        <p:spPr>
          <a:xfrm rot="0">
            <a:off x="383588" y="946876"/>
            <a:ext cx="7374831" cy="588121"/>
          </a:xfrm>
          <a:prstGeom prst="rect">
            <a:avLst/>
          </a:prstGeom>
        </p:spPr>
        <p:txBody>
          <a:bodyPr anchor="t" rtlCol="false" tIns="0" lIns="0" bIns="0" rIns="0">
            <a:spAutoFit/>
          </a:bodyPr>
          <a:lstStyle/>
          <a:p>
            <a:pPr algn="ctr">
              <a:lnSpc>
                <a:spcPts val="4858"/>
              </a:lnSpc>
              <a:spcBef>
                <a:spcPct val="0"/>
              </a:spcBef>
            </a:pPr>
            <a:r>
              <a:rPr lang="en-US" b="true" sz="3470">
                <a:solidFill>
                  <a:srgbClr val="FFFFFF"/>
                </a:solidFill>
                <a:latin typeface="Montserrat Bold"/>
                <a:ea typeface="Montserrat Bold"/>
                <a:cs typeface="Montserrat Bold"/>
                <a:sym typeface="Montserrat Bold"/>
              </a:rPr>
              <a:t>STRATEGIC</a:t>
            </a:r>
            <a:r>
              <a:rPr lang="en-US" b="true" sz="3470">
                <a:solidFill>
                  <a:srgbClr val="FC2330"/>
                </a:solidFill>
                <a:latin typeface="Montserrat Bold"/>
                <a:ea typeface="Montserrat Bold"/>
                <a:cs typeface="Montserrat Bold"/>
                <a:sym typeface="Montserrat Bold"/>
              </a:rPr>
              <a:t> INFLECTION</a:t>
            </a:r>
            <a:r>
              <a:rPr lang="en-US" b="true" sz="3470">
                <a:solidFill>
                  <a:srgbClr val="FFFFFF"/>
                </a:solidFill>
                <a:latin typeface="Montserrat Bold"/>
                <a:ea typeface="Montserrat Bold"/>
                <a:cs typeface="Montserrat Bold"/>
                <a:sym typeface="Montserrat Bold"/>
              </a:rPr>
              <a:t> POINTS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181651" y="4926330"/>
            <a:ext cx="3924697"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GEOGRAPHIC STRATEGY</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181651" y="4926330"/>
            <a:ext cx="3924697"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GEOGRAPHIC STRATEGY</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383165" y="4926330"/>
            <a:ext cx="3521671"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GENRE INTELLIGENCE</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383165" y="4926330"/>
            <a:ext cx="3521671"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GENRE INTELLIGENCE</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457976" y="4926330"/>
            <a:ext cx="3372049"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CREATORS</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457976" y="4926330"/>
            <a:ext cx="3372049"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CREATORS</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514753" y="4926330"/>
            <a:ext cx="5258495"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STRATEGIC RECOMMENDATIONS</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514753" y="4926330"/>
            <a:ext cx="5258495"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STRATEGIC RECOMMENDATIONS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389910" y="-583366"/>
            <a:ext cx="23273582" cy="11682355"/>
            <a:chOff x="0" y="0"/>
            <a:chExt cx="6129668" cy="3076834"/>
          </a:xfrm>
        </p:grpSpPr>
        <p:sp>
          <p:nvSpPr>
            <p:cNvPr name="Freeform 4" id="4"/>
            <p:cNvSpPr/>
            <p:nvPr/>
          </p:nvSpPr>
          <p:spPr>
            <a:xfrm flipH="false" flipV="false" rot="0">
              <a:off x="0" y="0"/>
              <a:ext cx="6129668" cy="3076834"/>
            </a:xfrm>
            <a:custGeom>
              <a:avLst/>
              <a:gdLst/>
              <a:ahLst/>
              <a:cxnLst/>
              <a:rect r="r" b="b" t="t" l="l"/>
              <a:pathLst>
                <a:path h="3076834" w="6129668">
                  <a:moveTo>
                    <a:pt x="16965" y="0"/>
                  </a:moveTo>
                  <a:lnTo>
                    <a:pt x="6112702" y="0"/>
                  </a:lnTo>
                  <a:cubicBezTo>
                    <a:pt x="6117202" y="0"/>
                    <a:pt x="6121517" y="1787"/>
                    <a:pt x="6124699" y="4969"/>
                  </a:cubicBezTo>
                  <a:cubicBezTo>
                    <a:pt x="6127880" y="8151"/>
                    <a:pt x="6129668" y="12466"/>
                    <a:pt x="6129668" y="16965"/>
                  </a:cubicBezTo>
                  <a:lnTo>
                    <a:pt x="6129668" y="3059869"/>
                  </a:lnTo>
                  <a:cubicBezTo>
                    <a:pt x="6129668" y="3069239"/>
                    <a:pt x="6122072" y="3076834"/>
                    <a:pt x="6112702" y="3076834"/>
                  </a:cubicBezTo>
                  <a:lnTo>
                    <a:pt x="16965" y="3076834"/>
                  </a:lnTo>
                  <a:cubicBezTo>
                    <a:pt x="7596" y="3076834"/>
                    <a:pt x="0" y="3069239"/>
                    <a:pt x="0" y="3059869"/>
                  </a:cubicBezTo>
                  <a:lnTo>
                    <a:pt x="0" y="16965"/>
                  </a:lnTo>
                  <a:cubicBezTo>
                    <a:pt x="0" y="7596"/>
                    <a:pt x="7596" y="0"/>
                    <a:pt x="16965" y="0"/>
                  </a:cubicBezTo>
                  <a:close/>
                </a:path>
              </a:pathLst>
            </a:custGeom>
            <a:solidFill>
              <a:srgbClr val="000000">
                <a:alpha val="43922"/>
              </a:srgbClr>
            </a:solidFill>
          </p:spPr>
        </p:sp>
        <p:sp>
          <p:nvSpPr>
            <p:cNvPr name="TextBox 5" id="5"/>
            <p:cNvSpPr txBox="true"/>
            <p:nvPr/>
          </p:nvSpPr>
          <p:spPr>
            <a:xfrm>
              <a:off x="0" y="-47625"/>
              <a:ext cx="6129668" cy="3124459"/>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175933" y="818096"/>
            <a:ext cx="2726823" cy="1716519"/>
          </a:xfrm>
          <a:custGeom>
            <a:avLst/>
            <a:gdLst/>
            <a:ahLst/>
            <a:cxnLst/>
            <a:rect r="r" b="b" t="t" l="l"/>
            <a:pathLst>
              <a:path h="1716519" w="2726823">
                <a:moveTo>
                  <a:pt x="0" y="0"/>
                </a:moveTo>
                <a:lnTo>
                  <a:pt x="2726823" y="0"/>
                </a:lnTo>
                <a:lnTo>
                  <a:pt x="2726823" y="1716519"/>
                </a:lnTo>
                <a:lnTo>
                  <a:pt x="0" y="1716519"/>
                </a:lnTo>
                <a:lnTo>
                  <a:pt x="0" y="0"/>
                </a:lnTo>
                <a:close/>
              </a:path>
            </a:pathLst>
          </a:custGeom>
          <a:blipFill>
            <a:blip r:embed="rId3"/>
            <a:stretch>
              <a:fillRect l="-109251" t="-116908" r="-95191" b="-127074"/>
            </a:stretch>
          </a:blipFill>
        </p:spPr>
      </p:sp>
      <p:grpSp>
        <p:nvGrpSpPr>
          <p:cNvPr name="Group 7" id="7"/>
          <p:cNvGrpSpPr/>
          <p:nvPr/>
        </p:nvGrpSpPr>
        <p:grpSpPr>
          <a:xfrm rot="0">
            <a:off x="1241433" y="5273216"/>
            <a:ext cx="5322645" cy="940940"/>
            <a:chOff x="0" y="0"/>
            <a:chExt cx="7096861" cy="1254587"/>
          </a:xfrm>
        </p:grpSpPr>
        <p:grpSp>
          <p:nvGrpSpPr>
            <p:cNvPr name="Group 8" id="8"/>
            <p:cNvGrpSpPr/>
            <p:nvPr/>
          </p:nvGrpSpPr>
          <p:grpSpPr>
            <a:xfrm rot="0">
              <a:off x="0" y="25400"/>
              <a:ext cx="3197323" cy="1229187"/>
              <a:chOff x="0" y="0"/>
              <a:chExt cx="631570" cy="242802"/>
            </a:xfrm>
          </p:grpSpPr>
          <p:sp>
            <p:nvSpPr>
              <p:cNvPr name="Freeform 9" id="9"/>
              <p:cNvSpPr/>
              <p:nvPr/>
            </p:nvSpPr>
            <p:spPr>
              <a:xfrm flipH="false" flipV="false" rot="0">
                <a:off x="0" y="0"/>
                <a:ext cx="631570" cy="242802"/>
              </a:xfrm>
              <a:custGeom>
                <a:avLst/>
                <a:gdLst/>
                <a:ahLst/>
                <a:cxnLst/>
                <a:rect r="r" b="b" t="t" l="l"/>
                <a:pathLst>
                  <a:path h="242802" w="631570">
                    <a:moveTo>
                      <a:pt x="64570" y="0"/>
                    </a:moveTo>
                    <a:lnTo>
                      <a:pt x="567000" y="0"/>
                    </a:lnTo>
                    <a:cubicBezTo>
                      <a:pt x="584125" y="0"/>
                      <a:pt x="600549" y="6803"/>
                      <a:pt x="612658" y="18912"/>
                    </a:cubicBezTo>
                    <a:cubicBezTo>
                      <a:pt x="624767" y="31021"/>
                      <a:pt x="631570" y="47445"/>
                      <a:pt x="631570" y="64570"/>
                    </a:cubicBezTo>
                    <a:lnTo>
                      <a:pt x="631570" y="178232"/>
                    </a:lnTo>
                    <a:cubicBezTo>
                      <a:pt x="631570" y="213893"/>
                      <a:pt x="602661" y="242802"/>
                      <a:pt x="567000" y="242802"/>
                    </a:cubicBezTo>
                    <a:lnTo>
                      <a:pt x="64570" y="242802"/>
                    </a:lnTo>
                    <a:cubicBezTo>
                      <a:pt x="47445" y="242802"/>
                      <a:pt x="31021" y="235999"/>
                      <a:pt x="18912" y="223890"/>
                    </a:cubicBezTo>
                    <a:cubicBezTo>
                      <a:pt x="6803" y="211781"/>
                      <a:pt x="0" y="195357"/>
                      <a:pt x="0" y="178232"/>
                    </a:cubicBezTo>
                    <a:lnTo>
                      <a:pt x="0" y="64570"/>
                    </a:lnTo>
                    <a:cubicBezTo>
                      <a:pt x="0" y="47445"/>
                      <a:pt x="6803" y="31021"/>
                      <a:pt x="18912" y="18912"/>
                    </a:cubicBezTo>
                    <a:cubicBezTo>
                      <a:pt x="31021" y="6803"/>
                      <a:pt x="47445" y="0"/>
                      <a:pt x="64570" y="0"/>
                    </a:cubicBezTo>
                    <a:close/>
                  </a:path>
                </a:pathLst>
              </a:custGeom>
              <a:solidFill>
                <a:srgbClr val="E50913"/>
              </a:solidFill>
            </p:spPr>
          </p:sp>
          <p:sp>
            <p:nvSpPr>
              <p:cNvPr name="TextBox 10" id="10"/>
              <p:cNvSpPr txBox="true"/>
              <p:nvPr/>
            </p:nvSpPr>
            <p:spPr>
              <a:xfrm>
                <a:off x="0" y="-47625"/>
                <a:ext cx="631570" cy="290427"/>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14300" y="58561"/>
              <a:ext cx="1112064" cy="1112064"/>
            </a:xfrm>
            <a:custGeom>
              <a:avLst/>
              <a:gdLst/>
              <a:ahLst/>
              <a:cxnLst/>
              <a:rect r="r" b="b" t="t" l="l"/>
              <a:pathLst>
                <a:path h="1112064" w="1112064">
                  <a:moveTo>
                    <a:pt x="0" y="0"/>
                  </a:moveTo>
                  <a:lnTo>
                    <a:pt x="1112064" y="0"/>
                  </a:lnTo>
                  <a:lnTo>
                    <a:pt x="1112064" y="1112065"/>
                  </a:lnTo>
                  <a:lnTo>
                    <a:pt x="0" y="11120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683032" y="170728"/>
              <a:ext cx="2514290" cy="795657"/>
            </a:xfrm>
            <a:prstGeom prst="rect">
              <a:avLst/>
            </a:prstGeom>
          </p:spPr>
          <p:txBody>
            <a:bodyPr anchor="t" rtlCol="false" tIns="0" lIns="0" bIns="0" rIns="0">
              <a:spAutoFit/>
            </a:bodyPr>
            <a:lstStyle/>
            <a:p>
              <a:pPr algn="ctr">
                <a:lnSpc>
                  <a:spcPts val="5039"/>
                </a:lnSpc>
                <a:spcBef>
                  <a:spcPct val="0"/>
                </a:spcBef>
              </a:pPr>
              <a:r>
                <a:rPr lang="en-US" b="true" sz="3599">
                  <a:solidFill>
                    <a:srgbClr val="FFFFFF"/>
                  </a:solidFill>
                  <a:latin typeface="Montserrat Bold"/>
                  <a:ea typeface="Montserrat Bold"/>
                  <a:cs typeface="Montserrat Bold"/>
                  <a:sym typeface="Montserrat Bold"/>
                </a:rPr>
                <a:t>Play</a:t>
              </a:r>
            </a:p>
          </p:txBody>
        </p:sp>
        <p:grpSp>
          <p:nvGrpSpPr>
            <p:cNvPr name="Group 13" id="13"/>
            <p:cNvGrpSpPr/>
            <p:nvPr/>
          </p:nvGrpSpPr>
          <p:grpSpPr>
            <a:xfrm rot="0">
              <a:off x="3548430" y="0"/>
              <a:ext cx="3548430" cy="1229187"/>
              <a:chOff x="0" y="0"/>
              <a:chExt cx="700925" cy="242802"/>
            </a:xfrm>
          </p:grpSpPr>
          <p:sp>
            <p:nvSpPr>
              <p:cNvPr name="Freeform 14" id="14"/>
              <p:cNvSpPr/>
              <p:nvPr/>
            </p:nvSpPr>
            <p:spPr>
              <a:xfrm flipH="false" flipV="false" rot="0">
                <a:off x="0" y="0"/>
                <a:ext cx="700925" cy="242802"/>
              </a:xfrm>
              <a:custGeom>
                <a:avLst/>
                <a:gdLst/>
                <a:ahLst/>
                <a:cxnLst/>
                <a:rect r="r" b="b" t="t" l="l"/>
                <a:pathLst>
                  <a:path h="242802" w="700925">
                    <a:moveTo>
                      <a:pt x="58181" y="0"/>
                    </a:moveTo>
                    <a:lnTo>
                      <a:pt x="642744" y="0"/>
                    </a:lnTo>
                    <a:cubicBezTo>
                      <a:pt x="674876" y="0"/>
                      <a:pt x="700925" y="26049"/>
                      <a:pt x="700925" y="58181"/>
                    </a:cubicBezTo>
                    <a:lnTo>
                      <a:pt x="700925" y="184621"/>
                    </a:lnTo>
                    <a:cubicBezTo>
                      <a:pt x="700925" y="216754"/>
                      <a:pt x="674876" y="242802"/>
                      <a:pt x="642744" y="242802"/>
                    </a:cubicBezTo>
                    <a:lnTo>
                      <a:pt x="58181" y="242802"/>
                    </a:lnTo>
                    <a:cubicBezTo>
                      <a:pt x="26049" y="242802"/>
                      <a:pt x="0" y="216754"/>
                      <a:pt x="0" y="184621"/>
                    </a:cubicBezTo>
                    <a:lnTo>
                      <a:pt x="0" y="58181"/>
                    </a:lnTo>
                    <a:cubicBezTo>
                      <a:pt x="0" y="26049"/>
                      <a:pt x="26049" y="0"/>
                      <a:pt x="58181" y="0"/>
                    </a:cubicBezTo>
                    <a:close/>
                  </a:path>
                </a:pathLst>
              </a:custGeom>
              <a:solidFill>
                <a:srgbClr val="FFFFFF"/>
              </a:solidFill>
            </p:spPr>
          </p:sp>
          <p:sp>
            <p:nvSpPr>
              <p:cNvPr name="TextBox 15" id="15"/>
              <p:cNvSpPr txBox="true"/>
              <p:nvPr/>
            </p:nvSpPr>
            <p:spPr>
              <a:xfrm>
                <a:off x="0" y="-47625"/>
                <a:ext cx="700925" cy="290427"/>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0">
              <a:off x="4035670" y="250103"/>
              <a:ext cx="726227" cy="726227"/>
            </a:xfrm>
            <a:custGeom>
              <a:avLst/>
              <a:gdLst/>
              <a:ahLst/>
              <a:cxnLst/>
              <a:rect r="r" b="b" t="t" l="l"/>
              <a:pathLst>
                <a:path h="726227" w="726227">
                  <a:moveTo>
                    <a:pt x="0" y="0"/>
                  </a:moveTo>
                  <a:lnTo>
                    <a:pt x="726228" y="0"/>
                  </a:lnTo>
                  <a:lnTo>
                    <a:pt x="726228" y="726227"/>
                  </a:lnTo>
                  <a:lnTo>
                    <a:pt x="0" y="7262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4398784" y="183428"/>
              <a:ext cx="2514290" cy="795657"/>
            </a:xfrm>
            <a:prstGeom prst="rect">
              <a:avLst/>
            </a:prstGeom>
          </p:spPr>
          <p:txBody>
            <a:bodyPr anchor="t" rtlCol="false" tIns="0" lIns="0" bIns="0" rIns="0">
              <a:spAutoFit/>
            </a:bodyPr>
            <a:lstStyle/>
            <a:p>
              <a:pPr algn="ctr">
                <a:lnSpc>
                  <a:spcPts val="5039"/>
                </a:lnSpc>
                <a:spcBef>
                  <a:spcPct val="0"/>
                </a:spcBef>
              </a:pPr>
              <a:r>
                <a:rPr lang="en-US" b="true" sz="3599">
                  <a:solidFill>
                    <a:srgbClr val="000000"/>
                  </a:solidFill>
                  <a:latin typeface="Montserrat Bold"/>
                  <a:ea typeface="Montserrat Bold"/>
                  <a:cs typeface="Montserrat Bold"/>
                  <a:sym typeface="Montserrat Bold"/>
                </a:rPr>
                <a:t>Info</a:t>
              </a:r>
            </a:p>
          </p:txBody>
        </p:sp>
      </p:grpSp>
      <p:sp>
        <p:nvSpPr>
          <p:cNvPr name="Freeform 18" id="18"/>
          <p:cNvSpPr/>
          <p:nvPr/>
        </p:nvSpPr>
        <p:spPr>
          <a:xfrm flipH="false" flipV="false" rot="0">
            <a:off x="8731016" y="542864"/>
            <a:ext cx="9137500" cy="8662721"/>
          </a:xfrm>
          <a:custGeom>
            <a:avLst/>
            <a:gdLst/>
            <a:ahLst/>
            <a:cxnLst/>
            <a:rect r="r" b="b" t="t" l="l"/>
            <a:pathLst>
              <a:path h="8662721" w="9137500">
                <a:moveTo>
                  <a:pt x="0" y="0"/>
                </a:moveTo>
                <a:lnTo>
                  <a:pt x="9137500" y="0"/>
                </a:lnTo>
                <a:lnTo>
                  <a:pt x="9137500" y="8662720"/>
                </a:lnTo>
                <a:lnTo>
                  <a:pt x="0" y="8662720"/>
                </a:lnTo>
                <a:lnTo>
                  <a:pt x="0" y="0"/>
                </a:lnTo>
                <a:close/>
              </a:path>
            </a:pathLst>
          </a:custGeom>
          <a:blipFill>
            <a:blip r:embed="rId8"/>
            <a:stretch>
              <a:fillRect l="-77424" t="-23442" r="-86377" b="-33079"/>
            </a:stretch>
          </a:blipFill>
        </p:spPr>
      </p:sp>
      <p:sp>
        <p:nvSpPr>
          <p:cNvPr name="TextBox 19" id="19"/>
          <p:cNvSpPr txBox="true"/>
          <p:nvPr/>
        </p:nvSpPr>
        <p:spPr>
          <a:xfrm rot="0">
            <a:off x="1241433" y="2697590"/>
            <a:ext cx="7724643" cy="2176635"/>
          </a:xfrm>
          <a:prstGeom prst="rect">
            <a:avLst/>
          </a:prstGeom>
        </p:spPr>
        <p:txBody>
          <a:bodyPr anchor="t" rtlCol="false" tIns="0" lIns="0" bIns="0" rIns="0">
            <a:spAutoFit/>
          </a:bodyPr>
          <a:lstStyle/>
          <a:p>
            <a:pPr algn="l">
              <a:lnSpc>
                <a:spcPts val="6588"/>
              </a:lnSpc>
            </a:pPr>
            <a:r>
              <a:rPr lang="en-US" sz="4705" b="true">
                <a:solidFill>
                  <a:srgbClr val="E50913"/>
                </a:solidFill>
                <a:latin typeface="Montserrat Bold"/>
                <a:ea typeface="Montserrat Bold"/>
                <a:cs typeface="Montserrat Bold"/>
                <a:sym typeface="Montserrat Bold"/>
              </a:rPr>
              <a:t>TITLE:</a:t>
            </a:r>
          </a:p>
          <a:p>
            <a:pPr algn="l">
              <a:lnSpc>
                <a:spcPts val="5468"/>
              </a:lnSpc>
              <a:spcBef>
                <a:spcPct val="0"/>
              </a:spcBef>
            </a:pPr>
            <a:r>
              <a:rPr lang="en-US" b="true" sz="3905">
                <a:solidFill>
                  <a:srgbClr val="FFFFFF"/>
                </a:solidFill>
                <a:latin typeface="Montserrat Bold"/>
                <a:ea typeface="Montserrat Bold"/>
                <a:cs typeface="Montserrat Bold"/>
                <a:sym typeface="Montserrat Bold"/>
              </a:rPr>
              <a:t>Netflix Content Analytics &amp; Strategic Insights Dashboard</a:t>
            </a:r>
          </a:p>
        </p:txBody>
      </p:sp>
      <p:sp>
        <p:nvSpPr>
          <p:cNvPr name="TextBox 20" id="20"/>
          <p:cNvSpPr txBox="true"/>
          <p:nvPr/>
        </p:nvSpPr>
        <p:spPr>
          <a:xfrm rot="0">
            <a:off x="1241433" y="7062747"/>
            <a:ext cx="3385344" cy="1455503"/>
          </a:xfrm>
          <a:prstGeom prst="rect">
            <a:avLst/>
          </a:prstGeom>
        </p:spPr>
        <p:txBody>
          <a:bodyPr anchor="t" rtlCol="false" tIns="0" lIns="0" bIns="0" rIns="0">
            <a:spAutoFit/>
          </a:bodyPr>
          <a:lstStyle/>
          <a:p>
            <a:pPr algn="l">
              <a:lnSpc>
                <a:spcPts val="5875"/>
              </a:lnSpc>
            </a:pPr>
            <a:r>
              <a:rPr lang="en-US" sz="4196" b="true">
                <a:solidFill>
                  <a:srgbClr val="E20B18"/>
                </a:solidFill>
                <a:latin typeface="Montserrat Bold"/>
                <a:ea typeface="Montserrat Bold"/>
                <a:cs typeface="Montserrat Bold"/>
                <a:sym typeface="Montserrat Bold"/>
              </a:rPr>
              <a:t>STARRING:</a:t>
            </a:r>
          </a:p>
          <a:p>
            <a:pPr algn="l">
              <a:lnSpc>
                <a:spcPts val="5875"/>
              </a:lnSpc>
              <a:spcBef>
                <a:spcPct val="0"/>
              </a:spcBef>
            </a:pPr>
            <a:r>
              <a:rPr lang="en-US" b="true" sz="4196">
                <a:solidFill>
                  <a:srgbClr val="FFFFFF"/>
                </a:solidFill>
                <a:latin typeface="Montserrat Bold"/>
                <a:ea typeface="Montserrat Bold"/>
                <a:cs typeface="Montserrat Bold"/>
                <a:sym typeface="Montserrat Bold"/>
              </a:rPr>
              <a:t>TEAM CODE</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514753" y="4926330"/>
            <a:ext cx="5258495"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STRATEGIC RECOMMENDATIONS</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371854" y="4926330"/>
            <a:ext cx="3544292"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DATA METHODOLOGY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438996" y="2247802"/>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2"/>
            <a:stretch>
              <a:fillRect l="0" t="0" r="0" b="0"/>
            </a:stretch>
          </a:blipFill>
        </p:spPr>
      </p:sp>
      <p:sp>
        <p:nvSpPr>
          <p:cNvPr name="Freeform 3" id="3"/>
          <p:cNvSpPr/>
          <p:nvPr/>
        </p:nvSpPr>
        <p:spPr>
          <a:xfrm flipH="false" flipV="false" rot="0">
            <a:off x="6151659" y="2247802"/>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3"/>
            <a:stretch>
              <a:fillRect l="0" t="0" r="0" b="0"/>
            </a:stretch>
          </a:blipFill>
        </p:spPr>
      </p:sp>
      <p:sp>
        <p:nvSpPr>
          <p:cNvPr name="Freeform 4" id="4"/>
          <p:cNvSpPr/>
          <p:nvPr/>
        </p:nvSpPr>
        <p:spPr>
          <a:xfrm flipH="false" flipV="false" rot="0">
            <a:off x="10048813" y="2247802"/>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4"/>
            <a:stretch>
              <a:fillRect l="0" t="0" r="0" b="0"/>
            </a:stretch>
          </a:blipFill>
        </p:spPr>
      </p:sp>
      <p:sp>
        <p:nvSpPr>
          <p:cNvPr name="Freeform 5" id="5"/>
          <p:cNvSpPr/>
          <p:nvPr/>
        </p:nvSpPr>
        <p:spPr>
          <a:xfrm flipH="false" flipV="false" rot="0">
            <a:off x="13885555" y="2247802"/>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5"/>
            <a:stretch>
              <a:fillRect l="0" t="0" r="0" b="0"/>
            </a:stretch>
          </a:blipFill>
        </p:spPr>
      </p:sp>
      <p:sp>
        <p:nvSpPr>
          <p:cNvPr name="Freeform 6" id="6"/>
          <p:cNvSpPr/>
          <p:nvPr/>
        </p:nvSpPr>
        <p:spPr>
          <a:xfrm flipH="false" flipV="false" rot="0">
            <a:off x="2438996" y="5962484"/>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6"/>
            <a:stretch>
              <a:fillRect l="0" t="0" r="0" b="0"/>
            </a:stretch>
          </a:blipFill>
        </p:spPr>
      </p:sp>
      <p:sp>
        <p:nvSpPr>
          <p:cNvPr name="Freeform 7" id="7"/>
          <p:cNvSpPr/>
          <p:nvPr/>
        </p:nvSpPr>
        <p:spPr>
          <a:xfrm flipH="false" flipV="false" rot="0">
            <a:off x="6151659" y="5962484"/>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7"/>
            <a:stretch>
              <a:fillRect l="0" t="0" r="0" b="0"/>
            </a:stretch>
          </a:blipFill>
        </p:spPr>
      </p:sp>
      <p:sp>
        <p:nvSpPr>
          <p:cNvPr name="Freeform 8" id="8"/>
          <p:cNvSpPr/>
          <p:nvPr/>
        </p:nvSpPr>
        <p:spPr>
          <a:xfrm flipH="false" flipV="false" rot="0">
            <a:off x="10048813" y="5962484"/>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8"/>
            <a:stretch>
              <a:fillRect l="0" t="0" r="0" b="0"/>
            </a:stretch>
          </a:blipFill>
        </p:spPr>
      </p:sp>
      <p:sp>
        <p:nvSpPr>
          <p:cNvPr name="Freeform 9" id="9"/>
          <p:cNvSpPr/>
          <p:nvPr/>
        </p:nvSpPr>
        <p:spPr>
          <a:xfrm flipH="false" flipV="false" rot="0">
            <a:off x="13885555" y="5962484"/>
            <a:ext cx="2160088" cy="2160088"/>
          </a:xfrm>
          <a:custGeom>
            <a:avLst/>
            <a:gdLst/>
            <a:ahLst/>
            <a:cxnLst/>
            <a:rect r="r" b="b" t="t" l="l"/>
            <a:pathLst>
              <a:path h="2160088" w="2160088">
                <a:moveTo>
                  <a:pt x="0" y="0"/>
                </a:moveTo>
                <a:lnTo>
                  <a:pt x="2160088" y="0"/>
                </a:lnTo>
                <a:lnTo>
                  <a:pt x="2160088" y="2160088"/>
                </a:lnTo>
                <a:lnTo>
                  <a:pt x="0" y="2160088"/>
                </a:lnTo>
                <a:lnTo>
                  <a:pt x="0" y="0"/>
                </a:lnTo>
                <a:close/>
              </a:path>
            </a:pathLst>
          </a:custGeom>
          <a:blipFill>
            <a:blip r:embed="rId9"/>
            <a:stretch>
              <a:fillRect l="0" t="0" r="0" b="0"/>
            </a:stretch>
          </a:blipFill>
        </p:spPr>
      </p:sp>
      <p:sp>
        <p:nvSpPr>
          <p:cNvPr name="Freeform 10" id="10"/>
          <p:cNvSpPr/>
          <p:nvPr/>
        </p:nvSpPr>
        <p:spPr>
          <a:xfrm flipH="false" flipV="false" rot="0">
            <a:off x="16045643" y="434910"/>
            <a:ext cx="1757233" cy="1812892"/>
          </a:xfrm>
          <a:custGeom>
            <a:avLst/>
            <a:gdLst/>
            <a:ahLst/>
            <a:cxnLst/>
            <a:rect r="r" b="b" t="t" l="l"/>
            <a:pathLst>
              <a:path h="1812892" w="1757233">
                <a:moveTo>
                  <a:pt x="0" y="0"/>
                </a:moveTo>
                <a:lnTo>
                  <a:pt x="1757233" y="0"/>
                </a:lnTo>
                <a:lnTo>
                  <a:pt x="1757233" y="1812892"/>
                </a:lnTo>
                <a:lnTo>
                  <a:pt x="0" y="1812892"/>
                </a:lnTo>
                <a:lnTo>
                  <a:pt x="0" y="0"/>
                </a:lnTo>
                <a:close/>
              </a:path>
            </a:pathLst>
          </a:custGeom>
          <a:blipFill>
            <a:blip r:embed="rId10"/>
            <a:stretch>
              <a:fillRect l="0" t="0" r="0" b="0"/>
            </a:stretch>
          </a:blipFill>
        </p:spPr>
      </p:sp>
      <p:sp>
        <p:nvSpPr>
          <p:cNvPr name="TextBox 11" id="11"/>
          <p:cNvSpPr txBox="true"/>
          <p:nvPr/>
        </p:nvSpPr>
        <p:spPr>
          <a:xfrm rot="0">
            <a:off x="2665876" y="4519704"/>
            <a:ext cx="1706329"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 Key </a:t>
            </a:r>
          </a:p>
          <a:p>
            <a:pPr algn="ctr">
              <a:lnSpc>
                <a:spcPts val="3359"/>
              </a:lnSpc>
              <a:spcBef>
                <a:spcPct val="0"/>
              </a:spcBef>
            </a:pPr>
            <a:r>
              <a:rPr lang="en-US" b="true" sz="2400">
                <a:solidFill>
                  <a:srgbClr val="FFFFFF"/>
                </a:solidFill>
                <a:latin typeface="Montserrat Bold"/>
                <a:ea typeface="Montserrat Bold"/>
                <a:cs typeface="Montserrat Bold"/>
                <a:sym typeface="Montserrat Bold"/>
              </a:rPr>
              <a:t>Findings</a:t>
            </a:r>
          </a:p>
        </p:txBody>
      </p:sp>
      <p:sp>
        <p:nvSpPr>
          <p:cNvPr name="TextBox 12" id="12"/>
          <p:cNvSpPr txBox="true"/>
          <p:nvPr/>
        </p:nvSpPr>
        <p:spPr>
          <a:xfrm rot="0">
            <a:off x="6233759" y="4542515"/>
            <a:ext cx="1995888"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a:t>
            </a:r>
          </a:p>
          <a:p>
            <a:pPr algn="ctr">
              <a:lnSpc>
                <a:spcPts val="3359"/>
              </a:lnSpc>
              <a:spcBef>
                <a:spcPct val="0"/>
              </a:spcBef>
            </a:pPr>
            <a:r>
              <a:rPr lang="en-US" b="true" sz="2400">
                <a:solidFill>
                  <a:srgbClr val="FFFFFF"/>
                </a:solidFill>
                <a:latin typeface="Montserrat Bold"/>
                <a:ea typeface="Montserrat Bold"/>
                <a:cs typeface="Montserrat Bold"/>
                <a:sym typeface="Montserrat Bold"/>
              </a:rPr>
              <a:t>Landscape</a:t>
            </a:r>
          </a:p>
        </p:txBody>
      </p:sp>
      <p:sp>
        <p:nvSpPr>
          <p:cNvPr name="TextBox 13" id="13"/>
          <p:cNvSpPr txBox="true"/>
          <p:nvPr/>
        </p:nvSpPr>
        <p:spPr>
          <a:xfrm rot="0">
            <a:off x="10052056" y="4519704"/>
            <a:ext cx="2153602"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Temporal Trends</a:t>
            </a:r>
          </a:p>
        </p:txBody>
      </p:sp>
      <p:sp>
        <p:nvSpPr>
          <p:cNvPr name="TextBox 14" id="14"/>
          <p:cNvSpPr txBox="true"/>
          <p:nvPr/>
        </p:nvSpPr>
        <p:spPr>
          <a:xfrm rot="0">
            <a:off x="13571447" y="4503098"/>
            <a:ext cx="2788305"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Geographic Strategy</a:t>
            </a:r>
          </a:p>
        </p:txBody>
      </p:sp>
      <p:sp>
        <p:nvSpPr>
          <p:cNvPr name="TextBox 15" id="15"/>
          <p:cNvSpPr txBox="true"/>
          <p:nvPr/>
        </p:nvSpPr>
        <p:spPr>
          <a:xfrm rot="0">
            <a:off x="2324802" y="8274594"/>
            <a:ext cx="2388478"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Genre Intelligence</a:t>
            </a:r>
          </a:p>
        </p:txBody>
      </p:sp>
      <p:sp>
        <p:nvSpPr>
          <p:cNvPr name="TextBox 16" id="16"/>
          <p:cNvSpPr txBox="true"/>
          <p:nvPr/>
        </p:nvSpPr>
        <p:spPr>
          <a:xfrm rot="0">
            <a:off x="6241093" y="8274594"/>
            <a:ext cx="1981220"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Creators</a:t>
            </a:r>
          </a:p>
        </p:txBody>
      </p:sp>
      <p:sp>
        <p:nvSpPr>
          <p:cNvPr name="TextBox 17" id="17"/>
          <p:cNvSpPr txBox="true"/>
          <p:nvPr/>
        </p:nvSpPr>
        <p:spPr>
          <a:xfrm rot="0">
            <a:off x="9365609" y="8274594"/>
            <a:ext cx="3526495"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Strategic Recommendations</a:t>
            </a:r>
          </a:p>
        </p:txBody>
      </p:sp>
      <p:sp>
        <p:nvSpPr>
          <p:cNvPr name="TextBox 18" id="18"/>
          <p:cNvSpPr txBox="true"/>
          <p:nvPr/>
        </p:nvSpPr>
        <p:spPr>
          <a:xfrm rot="0">
            <a:off x="13648176" y="8274594"/>
            <a:ext cx="2634846" cy="8153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Data Methodology </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999611" y="4926330"/>
            <a:ext cx="2288778"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KEY FINDINGS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8009136" y="4926330"/>
            <a:ext cx="2288778"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KEY FINDINGS</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999611" y="4926330"/>
            <a:ext cx="2288778"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KEY FINDINGS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331323" y="4926330"/>
            <a:ext cx="3625354"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LANDSCAPE</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331323" y="4926330"/>
            <a:ext cx="3625354" cy="396240"/>
          </a:xfrm>
          <a:prstGeom prst="rect">
            <a:avLst/>
          </a:prstGeom>
        </p:spPr>
        <p:txBody>
          <a:bodyPr anchor="t" rtlCol="false" tIns="0" lIns="0" bIns="0" rIns="0">
            <a:spAutoFit/>
          </a:bodyPr>
          <a:lstStyle/>
          <a:p>
            <a:pPr algn="ctr">
              <a:lnSpc>
                <a:spcPts val="3359"/>
              </a:lnSpc>
              <a:spcBef>
                <a:spcPct val="0"/>
              </a:spcBef>
            </a:pPr>
            <a:r>
              <a:rPr lang="en-US" b="true" sz="2400">
                <a:solidFill>
                  <a:srgbClr val="FFFFFF"/>
                </a:solidFill>
                <a:latin typeface="Montserrat Bold"/>
                <a:ea typeface="Montserrat Bold"/>
                <a:cs typeface="Montserrat Bold"/>
                <a:sym typeface="Montserrat Bold"/>
              </a:rPr>
              <a:t>CONTENT LANDSCAPE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729534"/>
            <a:ext cx="10744845" cy="3399403"/>
            <a:chOff x="0" y="0"/>
            <a:chExt cx="14326460" cy="4532537"/>
          </a:xfrm>
        </p:grpSpPr>
        <p:sp>
          <p:nvSpPr>
            <p:cNvPr name="Freeform 3" id="3"/>
            <p:cNvSpPr/>
            <p:nvPr/>
          </p:nvSpPr>
          <p:spPr>
            <a:xfrm flipH="false" flipV="false" rot="0">
              <a:off x="0" y="0"/>
              <a:ext cx="6003092" cy="4355153"/>
            </a:xfrm>
            <a:custGeom>
              <a:avLst/>
              <a:gdLst/>
              <a:ahLst/>
              <a:cxnLst/>
              <a:rect r="r" b="b" t="t" l="l"/>
              <a:pathLst>
                <a:path h="4355153" w="6003092">
                  <a:moveTo>
                    <a:pt x="0" y="0"/>
                  </a:moveTo>
                  <a:lnTo>
                    <a:pt x="6003092" y="0"/>
                  </a:lnTo>
                  <a:lnTo>
                    <a:pt x="6003092" y="4355153"/>
                  </a:lnTo>
                  <a:lnTo>
                    <a:pt x="0" y="4355153"/>
                  </a:lnTo>
                  <a:lnTo>
                    <a:pt x="0" y="0"/>
                  </a:lnTo>
                  <a:close/>
                </a:path>
              </a:pathLst>
            </a:custGeom>
            <a:blipFill>
              <a:blip r:embed="rId2"/>
              <a:stretch>
                <a:fillRect l="-133838" t="0" r="-21838" b="0"/>
              </a:stretch>
            </a:blipFill>
          </p:spPr>
        </p:sp>
        <p:sp>
          <p:nvSpPr>
            <p:cNvPr name="TextBox 4" id="4"/>
            <p:cNvSpPr txBox="true"/>
            <p:nvPr/>
          </p:nvSpPr>
          <p:spPr>
            <a:xfrm rot="0">
              <a:off x="6085538" y="319771"/>
              <a:ext cx="1410474" cy="610080"/>
            </a:xfrm>
            <a:prstGeom prst="rect">
              <a:avLst/>
            </a:prstGeom>
          </p:spPr>
          <p:txBody>
            <a:bodyPr anchor="t" rtlCol="false" tIns="0" lIns="0" bIns="0" rIns="0">
              <a:spAutoFit/>
            </a:bodyPr>
            <a:lstStyle/>
            <a:p>
              <a:pPr algn="l">
                <a:lnSpc>
                  <a:spcPts val="1259"/>
                </a:lnSpc>
              </a:pPr>
              <a:r>
                <a:rPr lang="en-US" sz="899">
                  <a:solidFill>
                    <a:srgbClr val="FFFFFF"/>
                  </a:solidFill>
                  <a:latin typeface="Canva Sans"/>
                  <a:ea typeface="Canva Sans"/>
                  <a:cs typeface="Canva Sans"/>
                  <a:sym typeface="Canva Sans"/>
                </a:rPr>
                <a:t>Type</a:t>
              </a:r>
            </a:p>
            <a:p>
              <a:pPr algn="l">
                <a:lnSpc>
                  <a:spcPts val="1259"/>
                </a:lnSpc>
              </a:pPr>
              <a:r>
                <a:rPr lang="en-US" sz="899">
                  <a:solidFill>
                    <a:srgbClr val="FFFFFF"/>
                  </a:solidFill>
                  <a:latin typeface="Canva Sans"/>
                  <a:ea typeface="Canva Sans"/>
                  <a:cs typeface="Canva Sans"/>
                  <a:sym typeface="Canva Sans"/>
                </a:rPr>
                <a:t>          Movie</a:t>
              </a:r>
            </a:p>
            <a:p>
              <a:pPr algn="l">
                <a:lnSpc>
                  <a:spcPts val="1259"/>
                </a:lnSpc>
                <a:spcBef>
                  <a:spcPct val="0"/>
                </a:spcBef>
              </a:pPr>
              <a:r>
                <a:rPr lang="en-US" sz="899">
                  <a:solidFill>
                    <a:srgbClr val="FFFFFF"/>
                  </a:solidFill>
                  <a:latin typeface="Canva Sans"/>
                  <a:ea typeface="Canva Sans"/>
                  <a:cs typeface="Canva Sans"/>
                  <a:sym typeface="Canva Sans"/>
                </a:rPr>
                <a:t>          TV Show</a:t>
              </a:r>
            </a:p>
          </p:txBody>
        </p:sp>
        <p:sp>
          <p:nvSpPr>
            <p:cNvPr name="AutoShape 5" id="5"/>
            <p:cNvSpPr/>
            <p:nvPr/>
          </p:nvSpPr>
          <p:spPr>
            <a:xfrm>
              <a:off x="6120388" y="652319"/>
              <a:ext cx="285414" cy="0"/>
            </a:xfrm>
            <a:prstGeom prst="line">
              <a:avLst/>
            </a:prstGeom>
            <a:ln cap="flat" w="38100">
              <a:solidFill>
                <a:srgbClr val="E20B18"/>
              </a:solidFill>
              <a:prstDash val="solid"/>
              <a:headEnd type="none" len="sm" w="sm"/>
              <a:tailEnd type="none" len="sm" w="sm"/>
            </a:ln>
          </p:spPr>
        </p:sp>
        <p:sp>
          <p:nvSpPr>
            <p:cNvPr name="AutoShape 6" id="6"/>
            <p:cNvSpPr/>
            <p:nvPr/>
          </p:nvSpPr>
          <p:spPr>
            <a:xfrm>
              <a:off x="6137348" y="868489"/>
              <a:ext cx="285414" cy="0"/>
            </a:xfrm>
            <a:prstGeom prst="line">
              <a:avLst/>
            </a:prstGeom>
            <a:ln cap="flat" w="38100">
              <a:solidFill>
                <a:srgbClr val="EA6262"/>
              </a:solidFill>
              <a:prstDash val="solid"/>
              <a:headEnd type="none" len="sm" w="sm"/>
              <a:tailEnd type="none" len="sm" w="sm"/>
            </a:ln>
          </p:spPr>
        </p:sp>
        <p:sp>
          <p:nvSpPr>
            <p:cNvPr name="Freeform 7" id="7"/>
            <p:cNvSpPr/>
            <p:nvPr/>
          </p:nvSpPr>
          <p:spPr>
            <a:xfrm flipH="false" flipV="false" rot="0">
              <a:off x="7115214" y="177384"/>
              <a:ext cx="5776183" cy="4355153"/>
            </a:xfrm>
            <a:custGeom>
              <a:avLst/>
              <a:gdLst/>
              <a:ahLst/>
              <a:cxnLst/>
              <a:rect r="r" b="b" t="t" l="l"/>
              <a:pathLst>
                <a:path h="4355153" w="5776183">
                  <a:moveTo>
                    <a:pt x="0" y="0"/>
                  </a:moveTo>
                  <a:lnTo>
                    <a:pt x="5776182" y="0"/>
                  </a:lnTo>
                  <a:lnTo>
                    <a:pt x="5776182" y="4355153"/>
                  </a:lnTo>
                  <a:lnTo>
                    <a:pt x="0" y="4355153"/>
                  </a:lnTo>
                  <a:lnTo>
                    <a:pt x="0" y="0"/>
                  </a:lnTo>
                  <a:close/>
                </a:path>
              </a:pathLst>
            </a:custGeom>
            <a:blipFill>
              <a:blip r:embed="rId3"/>
              <a:stretch>
                <a:fillRect l="-3105" t="0" r="-28883" b="0"/>
              </a:stretch>
            </a:blipFill>
          </p:spPr>
        </p:sp>
        <p:sp>
          <p:nvSpPr>
            <p:cNvPr name="TextBox 8" id="8"/>
            <p:cNvSpPr txBox="true"/>
            <p:nvPr/>
          </p:nvSpPr>
          <p:spPr>
            <a:xfrm rot="0">
              <a:off x="12972527" y="585683"/>
              <a:ext cx="1353933" cy="586388"/>
            </a:xfrm>
            <a:prstGeom prst="rect">
              <a:avLst/>
            </a:prstGeom>
          </p:spPr>
          <p:txBody>
            <a:bodyPr anchor="t" rtlCol="false" tIns="0" lIns="0" bIns="0" rIns="0">
              <a:spAutoFit/>
            </a:bodyPr>
            <a:lstStyle/>
            <a:p>
              <a:pPr algn="l">
                <a:lnSpc>
                  <a:spcPts val="1208"/>
                </a:lnSpc>
              </a:pPr>
              <a:r>
                <a:rPr lang="en-US" sz="863">
                  <a:solidFill>
                    <a:srgbClr val="FFFFFF"/>
                  </a:solidFill>
                  <a:latin typeface="Canva Sans"/>
                  <a:ea typeface="Canva Sans"/>
                  <a:cs typeface="Canva Sans"/>
                  <a:sym typeface="Canva Sans"/>
                </a:rPr>
                <a:t>Content type</a:t>
              </a:r>
            </a:p>
            <a:p>
              <a:pPr algn="l">
                <a:lnSpc>
                  <a:spcPts val="1208"/>
                </a:lnSpc>
              </a:pPr>
              <a:r>
                <a:rPr lang="en-US" sz="863">
                  <a:solidFill>
                    <a:srgbClr val="FFFFFF"/>
                  </a:solidFill>
                  <a:latin typeface="Canva Sans"/>
                  <a:ea typeface="Canva Sans"/>
                  <a:cs typeface="Canva Sans"/>
                  <a:sym typeface="Canva Sans"/>
                </a:rPr>
                <a:t>          Movie</a:t>
              </a:r>
            </a:p>
            <a:p>
              <a:pPr algn="l">
                <a:lnSpc>
                  <a:spcPts val="1208"/>
                </a:lnSpc>
                <a:spcBef>
                  <a:spcPct val="0"/>
                </a:spcBef>
              </a:pPr>
              <a:r>
                <a:rPr lang="en-US" sz="863">
                  <a:solidFill>
                    <a:srgbClr val="FFFFFF"/>
                  </a:solidFill>
                  <a:latin typeface="Canva Sans"/>
                  <a:ea typeface="Canva Sans"/>
                  <a:cs typeface="Canva Sans"/>
                  <a:sym typeface="Canva Sans"/>
                </a:rPr>
                <a:t>          TV Show</a:t>
              </a:r>
            </a:p>
          </p:txBody>
        </p:sp>
        <p:sp>
          <p:nvSpPr>
            <p:cNvPr name="AutoShape 9" id="9"/>
            <p:cNvSpPr/>
            <p:nvPr/>
          </p:nvSpPr>
          <p:spPr>
            <a:xfrm>
              <a:off x="13005979" y="905663"/>
              <a:ext cx="273973" cy="0"/>
            </a:xfrm>
            <a:prstGeom prst="line">
              <a:avLst/>
            </a:prstGeom>
            <a:ln cap="flat" w="38100">
              <a:solidFill>
                <a:srgbClr val="E20B18"/>
              </a:solidFill>
              <a:prstDash val="solid"/>
              <a:headEnd type="none" len="sm" w="sm"/>
              <a:tailEnd type="none" len="sm" w="sm"/>
            </a:ln>
          </p:spPr>
        </p:sp>
        <p:sp>
          <p:nvSpPr>
            <p:cNvPr name="AutoShape 10" id="10"/>
            <p:cNvSpPr/>
            <p:nvPr/>
          </p:nvSpPr>
          <p:spPr>
            <a:xfrm>
              <a:off x="13022260" y="1113168"/>
              <a:ext cx="273973" cy="0"/>
            </a:xfrm>
            <a:prstGeom prst="line">
              <a:avLst/>
            </a:prstGeom>
            <a:ln cap="flat" w="38100">
              <a:solidFill>
                <a:srgbClr val="EA6262"/>
              </a:solidFill>
              <a:prstDash val="solid"/>
              <a:headEnd type="none" len="sm" w="sm"/>
              <a:tailEnd type="none" len="sm" w="sm"/>
            </a:ln>
          </p:spPr>
        </p:sp>
      </p:grpSp>
      <p:grpSp>
        <p:nvGrpSpPr>
          <p:cNvPr name="Group 11" id="11"/>
          <p:cNvGrpSpPr/>
          <p:nvPr/>
        </p:nvGrpSpPr>
        <p:grpSpPr>
          <a:xfrm rot="0">
            <a:off x="7751494" y="5747196"/>
            <a:ext cx="10536506" cy="3444429"/>
            <a:chOff x="0" y="0"/>
            <a:chExt cx="14048674" cy="4592573"/>
          </a:xfrm>
        </p:grpSpPr>
        <p:sp>
          <p:nvSpPr>
            <p:cNvPr name="Freeform 12" id="12"/>
            <p:cNvSpPr/>
            <p:nvPr/>
          </p:nvSpPr>
          <p:spPr>
            <a:xfrm flipH="false" flipV="false" rot="0">
              <a:off x="6821612" y="0"/>
              <a:ext cx="7227062" cy="4269810"/>
            </a:xfrm>
            <a:custGeom>
              <a:avLst/>
              <a:gdLst/>
              <a:ahLst/>
              <a:cxnLst/>
              <a:rect r="r" b="b" t="t" l="l"/>
              <a:pathLst>
                <a:path h="4269810" w="7227062">
                  <a:moveTo>
                    <a:pt x="0" y="0"/>
                  </a:moveTo>
                  <a:lnTo>
                    <a:pt x="7227062" y="0"/>
                  </a:lnTo>
                  <a:lnTo>
                    <a:pt x="7227062" y="4269810"/>
                  </a:lnTo>
                  <a:lnTo>
                    <a:pt x="0" y="4269810"/>
                  </a:lnTo>
                  <a:lnTo>
                    <a:pt x="0" y="0"/>
                  </a:lnTo>
                  <a:close/>
                </a:path>
              </a:pathLst>
            </a:custGeom>
            <a:blipFill>
              <a:blip r:embed="rId4"/>
              <a:stretch>
                <a:fillRect l="0" t="0" r="-108498" b="-13370"/>
              </a:stretch>
            </a:blipFill>
          </p:spPr>
        </p:sp>
        <p:sp>
          <p:nvSpPr>
            <p:cNvPr name="TextBox 13" id="13"/>
            <p:cNvSpPr txBox="true"/>
            <p:nvPr/>
          </p:nvSpPr>
          <p:spPr>
            <a:xfrm rot="0">
              <a:off x="8785976" y="4241235"/>
              <a:ext cx="3298335" cy="351338"/>
            </a:xfrm>
            <a:prstGeom prst="rect">
              <a:avLst/>
            </a:prstGeom>
          </p:spPr>
          <p:txBody>
            <a:bodyPr anchor="t" rtlCol="false" tIns="0" lIns="0" bIns="0" rIns="0">
              <a:spAutoFit/>
            </a:bodyPr>
            <a:lstStyle/>
            <a:p>
              <a:pPr algn="ctr">
                <a:lnSpc>
                  <a:spcPts val="2271"/>
                </a:lnSpc>
                <a:spcBef>
                  <a:spcPct val="0"/>
                </a:spcBef>
              </a:pPr>
              <a:r>
                <a:rPr lang="en-US" sz="1622">
                  <a:solidFill>
                    <a:srgbClr val="FFFFFF"/>
                  </a:solidFill>
                  <a:latin typeface="Montserrat"/>
                  <a:ea typeface="Montserrat"/>
                  <a:cs typeface="Montserrat"/>
                  <a:sym typeface="Montserrat"/>
                </a:rPr>
                <a:t>Country Wise Growth</a:t>
              </a:r>
            </a:p>
          </p:txBody>
        </p:sp>
        <p:sp>
          <p:nvSpPr>
            <p:cNvPr name="Freeform 14" id="14"/>
            <p:cNvSpPr/>
            <p:nvPr/>
          </p:nvSpPr>
          <p:spPr>
            <a:xfrm flipH="false" flipV="false" rot="0">
              <a:off x="0" y="161381"/>
              <a:ext cx="6821612" cy="4269810"/>
            </a:xfrm>
            <a:custGeom>
              <a:avLst/>
              <a:gdLst/>
              <a:ahLst/>
              <a:cxnLst/>
              <a:rect r="r" b="b" t="t" l="l"/>
              <a:pathLst>
                <a:path h="4269810" w="6821612">
                  <a:moveTo>
                    <a:pt x="0" y="0"/>
                  </a:moveTo>
                  <a:lnTo>
                    <a:pt x="6821612" y="0"/>
                  </a:lnTo>
                  <a:lnTo>
                    <a:pt x="6821612" y="4269810"/>
                  </a:lnTo>
                  <a:lnTo>
                    <a:pt x="0" y="4269810"/>
                  </a:lnTo>
                  <a:lnTo>
                    <a:pt x="0" y="0"/>
                  </a:lnTo>
                  <a:close/>
                </a:path>
              </a:pathLst>
            </a:custGeom>
            <a:blipFill>
              <a:blip r:embed="rId4"/>
              <a:stretch>
                <a:fillRect l="-105127" t="0" r="-15763" b="-13370"/>
              </a:stretch>
            </a:blipFill>
          </p:spPr>
        </p:sp>
        <p:sp>
          <p:nvSpPr>
            <p:cNvPr name="TextBox 15" id="15"/>
            <p:cNvSpPr txBox="true"/>
            <p:nvPr/>
          </p:nvSpPr>
          <p:spPr>
            <a:xfrm rot="0">
              <a:off x="1761639" y="4241235"/>
              <a:ext cx="3298335" cy="351338"/>
            </a:xfrm>
            <a:prstGeom prst="rect">
              <a:avLst/>
            </a:prstGeom>
          </p:spPr>
          <p:txBody>
            <a:bodyPr anchor="t" rtlCol="false" tIns="0" lIns="0" bIns="0" rIns="0">
              <a:spAutoFit/>
            </a:bodyPr>
            <a:lstStyle/>
            <a:p>
              <a:pPr algn="ctr">
                <a:lnSpc>
                  <a:spcPts val="2271"/>
                </a:lnSpc>
                <a:spcBef>
                  <a:spcPct val="0"/>
                </a:spcBef>
              </a:pPr>
              <a:r>
                <a:rPr lang="en-US" sz="1622">
                  <a:solidFill>
                    <a:srgbClr val="FFFFFF"/>
                  </a:solidFill>
                  <a:latin typeface="Montserrat"/>
                  <a:ea typeface="Montserrat"/>
                  <a:cs typeface="Montserrat"/>
                  <a:sym typeface="Montserrat"/>
                </a:rPr>
                <a:t>Subscribers per year</a:t>
              </a:r>
            </a:p>
          </p:txBody>
        </p:sp>
      </p:grpSp>
      <p:sp>
        <p:nvSpPr>
          <p:cNvPr name="TextBox 16" id="16"/>
          <p:cNvSpPr txBox="true"/>
          <p:nvPr/>
        </p:nvSpPr>
        <p:spPr>
          <a:xfrm rot="0">
            <a:off x="10319961" y="2087613"/>
            <a:ext cx="7863264" cy="3123900"/>
          </a:xfrm>
          <a:prstGeom prst="rect">
            <a:avLst/>
          </a:prstGeom>
        </p:spPr>
        <p:txBody>
          <a:bodyPr anchor="t" rtlCol="false" tIns="0" lIns="0" bIns="0" rIns="0">
            <a:spAutoFit/>
          </a:bodyPr>
          <a:lstStyle/>
          <a:p>
            <a:pPr algn="l" marL="352566" indent="-176283" lvl="1">
              <a:lnSpc>
                <a:spcPts val="2286"/>
              </a:lnSpc>
              <a:buFont typeface="Arial"/>
              <a:buChar char="•"/>
            </a:pPr>
            <a:r>
              <a:rPr lang="en-US" b="true" sz="1633">
                <a:solidFill>
                  <a:srgbClr val="E50913"/>
                </a:solidFill>
                <a:latin typeface="Montserrat Bold"/>
                <a:ea typeface="Montserrat Bold"/>
                <a:cs typeface="Montserrat Bold"/>
                <a:sym typeface="Montserrat Bold"/>
              </a:rPr>
              <a:t>Overall Content Acquisition Peaked and Declined:</a:t>
            </a:r>
            <a:r>
              <a:rPr lang="en-US" b="true" sz="1633">
                <a:solidFill>
                  <a:srgbClr val="FFFFFF"/>
                </a:solidFill>
                <a:latin typeface="Montserrat Bold"/>
                <a:ea typeface="Montserrat Bold"/>
                <a:cs typeface="Montserrat Bold"/>
                <a:sym typeface="Montserrat Bold"/>
              </a:rPr>
              <a:t> The total annual addition of new titles peaked at approximately 2,000 in 2019 before experiencing a deliberate and notable slowdown, driven almost entirely by a sharp reduction in licensed movies.</a:t>
            </a:r>
          </a:p>
          <a:p>
            <a:pPr algn="l" marL="352566" indent="-176283" lvl="1">
              <a:lnSpc>
                <a:spcPts val="2286"/>
              </a:lnSpc>
              <a:buFont typeface="Arial"/>
              <a:buChar char="•"/>
            </a:pPr>
            <a:r>
              <a:rPr lang="en-US" b="true" sz="1633">
                <a:solidFill>
                  <a:srgbClr val="E50913"/>
                </a:solidFill>
                <a:latin typeface="Montserrat Bold"/>
                <a:ea typeface="Montserrat Bold"/>
                <a:cs typeface="Montserrat Bold"/>
                <a:sym typeface="Montserrat Bold"/>
              </a:rPr>
              <a:t>Strategic Shift from Quantity to Quality: </a:t>
            </a:r>
            <a:r>
              <a:rPr lang="en-US" b="true" sz="1633">
                <a:solidFill>
                  <a:srgbClr val="FFFFFF"/>
                </a:solidFill>
                <a:latin typeface="Montserrat Bold"/>
                <a:ea typeface="Montserrat Bold"/>
                <a:cs typeface="Montserrat Bold"/>
                <a:sym typeface="Montserrat Bold"/>
              </a:rPr>
              <a:t>Netflix's strategy changed from focusing on building a "broad" library for rapid subscriber acquisition (Pre-2019) to focusing on retention and quality Originals (Post-2019) as the market matured.</a:t>
            </a:r>
          </a:p>
          <a:p>
            <a:pPr algn="l" marL="352566" indent="-176283" lvl="1">
              <a:lnSpc>
                <a:spcPts val="2286"/>
              </a:lnSpc>
              <a:buFont typeface="Arial"/>
              <a:buChar char="•"/>
            </a:pPr>
            <a:r>
              <a:rPr lang="en-US" b="true" sz="1633">
                <a:solidFill>
                  <a:srgbClr val="E50913"/>
                </a:solidFill>
                <a:latin typeface="Montserrat Bold"/>
                <a:ea typeface="Montserrat Bold"/>
                <a:cs typeface="Montserrat Bold"/>
                <a:sym typeface="Montserrat Bold"/>
              </a:rPr>
              <a:t>Movies Drove Early Growth:</a:t>
            </a:r>
            <a:r>
              <a:rPr lang="en-US" b="true" sz="1633">
                <a:solidFill>
                  <a:srgbClr val="FFFFFF"/>
                </a:solidFill>
                <a:latin typeface="Montserrat Bold"/>
                <a:ea typeface="Montserrat Bold"/>
                <a:cs typeface="Montserrat Bold"/>
                <a:sym typeface="Montserrat Bold"/>
              </a:rPr>
              <a:t> The aggressive growth in total titles from 2016 to 2019 was primarily a function of a surge in new movie acquisitions, which consistently outnumbered TV shows.</a:t>
            </a:r>
          </a:p>
        </p:txBody>
      </p:sp>
      <p:sp>
        <p:nvSpPr>
          <p:cNvPr name="TextBox 17" id="17"/>
          <p:cNvSpPr txBox="true"/>
          <p:nvPr/>
        </p:nvSpPr>
        <p:spPr>
          <a:xfrm rot="0">
            <a:off x="202826" y="5756721"/>
            <a:ext cx="7879132" cy="3597390"/>
          </a:xfrm>
          <a:prstGeom prst="rect">
            <a:avLst/>
          </a:prstGeom>
        </p:spPr>
        <p:txBody>
          <a:bodyPr anchor="t" rtlCol="false" tIns="0" lIns="0" bIns="0" rIns="0">
            <a:spAutoFit/>
          </a:bodyPr>
          <a:lstStyle/>
          <a:p>
            <a:pPr algn="l">
              <a:lnSpc>
                <a:spcPts val="2407"/>
              </a:lnSpc>
              <a:spcBef>
                <a:spcPct val="0"/>
              </a:spcBef>
            </a:pPr>
            <a:r>
              <a:rPr lang="en-US" b="true" sz="1719">
                <a:solidFill>
                  <a:srgbClr val="E50913"/>
                </a:solidFill>
                <a:latin typeface="Montserrat Bold"/>
                <a:ea typeface="Montserrat Bold"/>
                <a:cs typeface="Montserrat Bold"/>
                <a:sym typeface="Montserrat Bold"/>
              </a:rPr>
              <a:t>TV Shows Key to Retention:</a:t>
            </a:r>
            <a:r>
              <a:rPr lang="en-US" b="true" sz="1719">
                <a:solidFill>
                  <a:srgbClr val="FFFFFF"/>
                </a:solidFill>
                <a:latin typeface="Montserrat Bold"/>
                <a:ea typeface="Montserrat Bold"/>
                <a:cs typeface="Montserrat Bold"/>
                <a:sym typeface="Montserrat Bold"/>
              </a:rPr>
              <a:t> The post-2019 strategy elevated the importance of TV shows as the "single most powerful tool for subscriber retention" due to their high Return on Investment (ROI) measured by engagement hours and their ability to reduce churn.</a:t>
            </a:r>
          </a:p>
          <a:p>
            <a:pPr algn="l">
              <a:lnSpc>
                <a:spcPts val="2407"/>
              </a:lnSpc>
              <a:spcBef>
                <a:spcPct val="0"/>
              </a:spcBef>
            </a:pPr>
            <a:r>
              <a:rPr lang="en-US" b="true" sz="1719">
                <a:solidFill>
                  <a:srgbClr val="E50913"/>
                </a:solidFill>
                <a:latin typeface="Montserrat Bold"/>
                <a:ea typeface="Montserrat Bold"/>
                <a:cs typeface="Montserrat Bold"/>
                <a:sym typeface="Montserrat Bold"/>
              </a:rPr>
              <a:t>Increased Investment in Originals:</a:t>
            </a:r>
            <a:r>
              <a:rPr lang="en-US" b="true" sz="1719">
                <a:solidFill>
                  <a:srgbClr val="FFFFFF"/>
                </a:solidFill>
                <a:latin typeface="Montserrat Bold"/>
                <a:ea typeface="Montserrat Bold"/>
                <a:cs typeface="Montserrat Bold"/>
                <a:sym typeface="Montserrat Bold"/>
              </a:rPr>
              <a:t> Following the shift to retention, the number of Originals increased substantially after 2019, despite these titles being significantly more expensive than average licensed content.</a:t>
            </a:r>
          </a:p>
          <a:p>
            <a:pPr algn="l">
              <a:lnSpc>
                <a:spcPts val="2407"/>
              </a:lnSpc>
              <a:spcBef>
                <a:spcPct val="0"/>
              </a:spcBef>
            </a:pPr>
            <a:r>
              <a:rPr lang="en-US" b="true" sz="1719">
                <a:solidFill>
                  <a:srgbClr val="E50913"/>
                </a:solidFill>
                <a:latin typeface="Montserrat Bold"/>
                <a:ea typeface="Montserrat Bold"/>
                <a:cs typeface="Montserrat Bold"/>
                <a:sym typeface="Montserrat Bold"/>
              </a:rPr>
              <a:t>Slower Growth is Justified:</a:t>
            </a:r>
            <a:r>
              <a:rPr lang="en-US" b="true" sz="1719">
                <a:solidFill>
                  <a:srgbClr val="FFFFFF"/>
                </a:solidFill>
                <a:latin typeface="Montserrat Bold"/>
                <a:ea typeface="Montserrat Bold"/>
                <a:cs typeface="Montserrat Bold"/>
                <a:sym typeface="Montserrat Bold"/>
              </a:rPr>
              <a:t> The natural slowdown in platform growth post-2019 is considered a justified strategy because sustaining the exponential growth seen in the early years was unrealistic with a massive and maturing existing subscriber base.</a:t>
            </a:r>
          </a:p>
        </p:txBody>
      </p:sp>
      <p:sp>
        <p:nvSpPr>
          <p:cNvPr name="TextBox 18" id="18"/>
          <p:cNvSpPr txBox="true"/>
          <p:nvPr/>
        </p:nvSpPr>
        <p:spPr>
          <a:xfrm rot="0">
            <a:off x="5850087" y="411677"/>
            <a:ext cx="6288780" cy="813031"/>
          </a:xfrm>
          <a:prstGeom prst="rect">
            <a:avLst/>
          </a:prstGeom>
        </p:spPr>
        <p:txBody>
          <a:bodyPr anchor="t" rtlCol="false" tIns="0" lIns="0" bIns="0" rIns="0">
            <a:spAutoFit/>
          </a:bodyPr>
          <a:lstStyle/>
          <a:p>
            <a:pPr algn="ctr">
              <a:lnSpc>
                <a:spcPts val="6600"/>
              </a:lnSpc>
              <a:spcBef>
                <a:spcPct val="0"/>
              </a:spcBef>
            </a:pPr>
            <a:r>
              <a:rPr lang="en-US" b="true" sz="4714">
                <a:solidFill>
                  <a:srgbClr val="FFFFFF"/>
                </a:solidFill>
                <a:latin typeface="Montserrat Bold"/>
                <a:ea typeface="Montserrat Bold"/>
                <a:cs typeface="Montserrat Bold"/>
                <a:sym typeface="Montserrat Bold"/>
              </a:rPr>
              <a:t>TEMPORAL </a:t>
            </a:r>
            <a:r>
              <a:rPr lang="en-US" b="true" sz="4714">
                <a:solidFill>
                  <a:srgbClr val="E50913"/>
                </a:solidFill>
                <a:latin typeface="Montserrat Bold"/>
                <a:ea typeface="Montserrat Bold"/>
                <a:cs typeface="Montserrat Bold"/>
                <a:sym typeface="Montserrat Bold"/>
              </a:rPr>
              <a:t>TRENDS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DAG3vckCle0</dc:identifier>
  <dcterms:modified xsi:type="dcterms:W3CDTF">2011-08-01T06:04:30Z</dcterms:modified>
  <cp:revision>1</cp:revision>
  <dc:title>Netflix Content Analytics &amp; Strategic Insights Dashboard</dc:title>
</cp:coreProperties>
</file>

<file path=docProps/thumbnail.jpeg>
</file>